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0"/>
  </p:notesMasterIdLst>
  <p:sldIdLst>
    <p:sldId id="263" r:id="rId2"/>
    <p:sldId id="276" r:id="rId3"/>
    <p:sldId id="388" r:id="rId4"/>
    <p:sldId id="389" r:id="rId5"/>
    <p:sldId id="280" r:id="rId6"/>
    <p:sldId id="397" r:id="rId7"/>
    <p:sldId id="402" r:id="rId8"/>
    <p:sldId id="286" r:id="rId9"/>
    <p:sldId id="287" r:id="rId10"/>
    <p:sldId id="285" r:id="rId11"/>
    <p:sldId id="399" r:id="rId12"/>
    <p:sldId id="385" r:id="rId13"/>
    <p:sldId id="398" r:id="rId14"/>
    <p:sldId id="279" r:id="rId15"/>
    <p:sldId id="282" r:id="rId16"/>
    <p:sldId id="269" r:id="rId17"/>
    <p:sldId id="378" r:id="rId18"/>
    <p:sldId id="376" r:id="rId19"/>
    <p:sldId id="288" r:id="rId20"/>
    <p:sldId id="292" r:id="rId21"/>
    <p:sldId id="291" r:id="rId22"/>
    <p:sldId id="411" r:id="rId23"/>
    <p:sldId id="299" r:id="rId24"/>
    <p:sldId id="391" r:id="rId25"/>
    <p:sldId id="393" r:id="rId26"/>
    <p:sldId id="407" r:id="rId27"/>
    <p:sldId id="408" r:id="rId28"/>
    <p:sldId id="293" r:id="rId29"/>
    <p:sldId id="301" r:id="rId30"/>
    <p:sldId id="295" r:id="rId31"/>
    <p:sldId id="409" r:id="rId32"/>
    <p:sldId id="410" r:id="rId33"/>
    <p:sldId id="302" r:id="rId34"/>
    <p:sldId id="318" r:id="rId35"/>
    <p:sldId id="321" r:id="rId36"/>
    <p:sldId id="320" r:id="rId37"/>
    <p:sldId id="297" r:id="rId38"/>
    <p:sldId id="307" r:id="rId39"/>
    <p:sldId id="325" r:id="rId40"/>
    <p:sldId id="322" r:id="rId41"/>
    <p:sldId id="323" r:id="rId42"/>
    <p:sldId id="306" r:id="rId43"/>
    <p:sldId id="328" r:id="rId44"/>
    <p:sldId id="330" r:id="rId45"/>
    <p:sldId id="327" r:id="rId46"/>
    <p:sldId id="334" r:id="rId47"/>
    <p:sldId id="382" r:id="rId48"/>
    <p:sldId id="375" r:id="rId49"/>
    <p:sldId id="313" r:id="rId50"/>
    <p:sldId id="340" r:id="rId51"/>
    <p:sldId id="392" r:id="rId52"/>
    <p:sldId id="347" r:id="rId53"/>
    <p:sldId id="354" r:id="rId54"/>
    <p:sldId id="355" r:id="rId55"/>
    <p:sldId id="357" r:id="rId56"/>
    <p:sldId id="348" r:id="rId57"/>
    <p:sldId id="394" r:id="rId58"/>
    <p:sldId id="380" r:id="rId59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00CC"/>
    <a:srgbClr val="D3F5FD"/>
    <a:srgbClr val="FFFF66"/>
    <a:srgbClr val="00FF00"/>
    <a:srgbClr val="CC66FF"/>
    <a:srgbClr val="FF66FF"/>
    <a:srgbClr val="CC3D04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6490" autoAdjust="0"/>
    <p:restoredTop sz="94660"/>
  </p:normalViewPr>
  <p:slideViewPr>
    <p:cSldViewPr>
      <p:cViewPr>
        <p:scale>
          <a:sx n="60" d="100"/>
          <a:sy n="60" d="100"/>
        </p:scale>
        <p:origin x="-126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A2B139-2102-46F8-8FA1-8C6AB0236120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A5645C-41D5-40DF-9345-6B5E791FE56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5645C-41D5-40DF-9345-6B5E791FE565}" type="slidenum">
              <a:rPr lang="es-AR" smtClean="0"/>
              <a:pPr>
                <a:defRPr/>
              </a:pPr>
              <a:t>1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ADB4F9-82E6-4EE6-AADE-3A4DCDD3B1AD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ADB4F9-82E6-4EE6-AADE-3A4DCDD3B1AD}" type="slidenum">
              <a:rPr lang="es-ES" smtClean="0"/>
              <a:pPr/>
              <a:t>26</a:t>
            </a:fld>
            <a:endParaRPr lang="es-ES" smtClean="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73CE6-84CD-4BA5-BBF2-03E5FF887ECC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F4171-52BC-4B08-A564-24DCA8EA526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BE596-4534-4014-90DB-A5FFB962B673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3DC0-8ED1-4024-97E9-96E26B8F8A7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2DE40-8E2B-44D9-A447-9C25D73524A8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6E0E-E2ED-49A0-A980-656DB5296F8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95E00-5685-423A-AB55-7E52E3431FF5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F3A67-08B6-40B7-A9FE-8DD4C705125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B9DC-7230-4614-9F13-F6F4A3B9BF1F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18B75-1F96-466D-9F0E-A48F493E31D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95B6-1B24-4692-ABC2-26F0E612B4DE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B7194-D595-48DD-AD81-ED03415AC62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804E-5251-42CB-9CCE-A4849EEAF50C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0B2B-709D-43AF-8A04-71D53ED3C3C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1E60-6CE6-4192-9412-BE51A605EA41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C055-3B11-4423-B7F9-0F2DA7AB62A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6CDC4-CA19-4375-BD05-D5EBAC262A94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8B60-E712-488A-8884-2D7CCBEDD2C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03E9-FB52-4019-823B-21E4B01F9DF1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3A0D5-13E8-49D4-9622-B126C8F42DE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D2951-F35A-4CB4-B343-12C6C774D3B2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10A44-F115-485D-93DB-BDDBDC15320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A6CF3D-740F-446E-9792-87CDEAECBE00}" type="datetimeFigureOut">
              <a:rPr lang="es-AR"/>
              <a:pPr>
                <a:defRPr/>
              </a:pPr>
              <a:t>21/05/2018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1EBF3B-5003-412C-A864-6FEDDAFA829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%C3%89ster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.wikipedia.org/wiki/Peso_molecular" TargetMode="External"/><Relationship Id="rId5" Type="http://schemas.openxmlformats.org/officeDocument/2006/relationships/hyperlink" Target="http://es.wikipedia.org/wiki/Alcohol" TargetMode="External"/><Relationship Id="rId4" Type="http://schemas.openxmlformats.org/officeDocument/2006/relationships/hyperlink" Target="http://es.wikipedia.org/wiki/%C3%81cido_graso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aSz69gzeiA" TargetMode="Externa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 Y PROF. CS BIOL – LIC. BIOTECNOLOGÍA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1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latin typeface="Calibri" pitchFamily="34" charset="0"/>
              </a:rPr>
              <a:t>PROGRAMA ANALITICO Y/O DE EXAMEN</a:t>
            </a:r>
          </a:p>
          <a:p>
            <a:r>
              <a:rPr lang="es-AR" sz="2400" b="1" dirty="0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sz="2400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sz="2400" dirty="0">
                <a:solidFill>
                  <a:srgbClr val="0070C0"/>
                </a:solidFill>
                <a:latin typeface="Calibri" pitchFamily="34" charset="0"/>
              </a:rPr>
            </a:br>
            <a:endParaRPr lang="es-AR" sz="2400" dirty="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792956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Tema </a:t>
            </a: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	</a:t>
            </a:r>
            <a:r>
              <a:rPr lang="es-ES_tradnl" sz="3200" b="1" dirty="0">
                <a:solidFill>
                  <a:srgbClr val="C00000"/>
                </a:solidFill>
                <a:latin typeface="+mj-lt"/>
              </a:rPr>
              <a:t>METABOLISMO DE </a:t>
            </a:r>
            <a:r>
              <a:rPr lang="es-ES_tradnl" sz="3200" b="1" dirty="0" smtClean="0">
                <a:solidFill>
                  <a:srgbClr val="C00000"/>
                </a:solidFill>
                <a:latin typeface="+mj-lt"/>
              </a:rPr>
              <a:t>LÍPIDOS (I)</a:t>
            </a:r>
            <a:endParaRPr lang="es-ES_tradnl" sz="3200" b="1" dirty="0">
              <a:solidFill>
                <a:srgbClr val="C00000"/>
              </a:solidFill>
              <a:latin typeface="+mj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_tradnl" sz="3200" b="1" dirty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5 Rectángulo"/>
          <p:cNvSpPr>
            <a:spLocks noChangeArrowheads="1"/>
          </p:cNvSpPr>
          <p:nvPr/>
        </p:nvSpPr>
        <p:spPr bwMode="auto">
          <a:xfrm>
            <a:off x="357188" y="1571612"/>
            <a:ext cx="7358062" cy="440120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AR" sz="2000" b="1" dirty="0">
                <a:solidFill>
                  <a:srgbClr val="0000CC"/>
                </a:solidFill>
              </a:rPr>
              <a:t>Digestión y absorción de </a:t>
            </a:r>
            <a:r>
              <a:rPr lang="es-AR" sz="2000" b="1" dirty="0" smtClean="0">
                <a:solidFill>
                  <a:srgbClr val="0000CC"/>
                </a:solidFill>
              </a:rPr>
              <a:t>Lípidos </a:t>
            </a:r>
            <a:endParaRPr lang="es-AR" sz="2000" b="1" dirty="0"/>
          </a:p>
          <a:p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 smtClean="0"/>
              <a:t>Degradación de Ácidos grasos por Beta-oxidación</a:t>
            </a:r>
            <a:r>
              <a:rPr lang="es-AR" sz="2000" b="1" dirty="0"/>
              <a:t>. </a:t>
            </a:r>
            <a:r>
              <a:rPr lang="es-AR" sz="2000" b="1" dirty="0" smtClean="0"/>
              <a:t>Degradación de Ácidos </a:t>
            </a:r>
            <a:r>
              <a:rPr lang="es-AR" sz="2000" b="1" dirty="0"/>
              <a:t>grasos </a:t>
            </a:r>
            <a:r>
              <a:rPr lang="es-AR" sz="2000" b="1" dirty="0" smtClean="0"/>
              <a:t>saturados e insaturados. </a:t>
            </a:r>
            <a:r>
              <a:rPr lang="es-AR" sz="2000" b="1" dirty="0"/>
              <a:t>Regulación en la utilización de </a:t>
            </a:r>
            <a:r>
              <a:rPr lang="es-AR" sz="2000" b="1" dirty="0" smtClean="0"/>
              <a:t>sustrato</a:t>
            </a:r>
            <a:endParaRPr lang="es-AR" sz="2000" b="1" dirty="0"/>
          </a:p>
          <a:p>
            <a:r>
              <a:rPr lang="es-AR" sz="2000" b="1" dirty="0" smtClean="0"/>
              <a:t>Oxidación </a:t>
            </a:r>
            <a:r>
              <a:rPr lang="es-AR" sz="2000" b="1" dirty="0"/>
              <a:t>de ácidos grasos de número impar de átomos de </a:t>
            </a:r>
            <a:r>
              <a:rPr lang="es-AR" sz="2000" b="1" dirty="0" smtClean="0"/>
              <a:t>carbono</a:t>
            </a:r>
          </a:p>
          <a:p>
            <a:endParaRPr lang="es-AR" sz="2000" b="1" dirty="0" smtClean="0"/>
          </a:p>
          <a:p>
            <a:pPr>
              <a:buFont typeface="Arial" pitchFamily="34" charset="0"/>
              <a:buChar char="•"/>
            </a:pPr>
            <a:r>
              <a:rPr lang="es-AR" sz="2000" b="1" dirty="0" smtClean="0"/>
              <a:t>Ciclo del </a:t>
            </a:r>
            <a:r>
              <a:rPr lang="es-AR" sz="2000" b="1" dirty="0" err="1" smtClean="0"/>
              <a:t>Glioxilato</a:t>
            </a:r>
            <a:r>
              <a:rPr lang="es-AR" sz="2000" b="1" dirty="0" smtClean="0"/>
              <a:t>. Localización. Importancia</a:t>
            </a:r>
            <a:endParaRPr lang="es-AR" sz="2000" b="1" dirty="0"/>
          </a:p>
          <a:p>
            <a:pPr>
              <a:buFont typeface="Arial" charset="0"/>
              <a:buChar char="•"/>
            </a:pPr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 smtClean="0"/>
              <a:t>Oxidación </a:t>
            </a:r>
            <a:r>
              <a:rPr lang="es-AR" sz="2000" b="1" dirty="0" err="1" smtClean="0"/>
              <a:t>peroxisómica</a:t>
            </a:r>
            <a:r>
              <a:rPr lang="es-AR" sz="2000" b="1" dirty="0" smtClean="0"/>
              <a:t> de ácidos grasos, rendimiento energético</a:t>
            </a:r>
          </a:p>
          <a:p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/>
              <a:t>Cuerpos </a:t>
            </a:r>
            <a:r>
              <a:rPr lang="es-AR" sz="2000" b="1" dirty="0" err="1" smtClean="0"/>
              <a:t>cetónicos</a:t>
            </a:r>
            <a:r>
              <a:rPr lang="es-AR" sz="2000" b="1" dirty="0" smtClean="0"/>
              <a:t>, síntesis y utilización</a:t>
            </a:r>
            <a:endParaRPr lang="es-AR" sz="2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1325" y="357188"/>
            <a:ext cx="10826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38" y="4714875"/>
            <a:ext cx="657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7643813" y="1357313"/>
            <a:ext cx="500062" cy="785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38" y="1893888"/>
          <a:ext cx="7858181" cy="3391708"/>
        </p:xfrm>
        <a:graphic>
          <a:graphicData uri="http://schemas.openxmlformats.org/drawingml/2006/table">
            <a:tbl>
              <a:tblPr/>
              <a:tblGrid>
                <a:gridCol w="2020145"/>
                <a:gridCol w="1946012"/>
                <a:gridCol w="1946012"/>
                <a:gridCol w="1946012"/>
              </a:tblGrid>
              <a:tr h="535404"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>
                          <a:solidFill>
                            <a:srgbClr val="0000CC"/>
                          </a:solidFill>
                        </a:rPr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 err="1">
                          <a:solidFill>
                            <a:srgbClr val="FF0000"/>
                          </a:solidFill>
                        </a:rPr>
                        <a:t>Monoinsaturados</a:t>
                      </a:r>
                      <a:endParaRPr lang="es-PE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b="1" dirty="0" err="1">
                          <a:solidFill>
                            <a:srgbClr val="FF0000"/>
                          </a:solidFill>
                        </a:rPr>
                        <a:t>Polinsaturados</a:t>
                      </a:r>
                      <a:endParaRPr lang="es-PE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C00000"/>
                          </a:solidFill>
                        </a:rPr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 smtClean="0">
                          <a:solidFill>
                            <a:srgbClr val="C00000"/>
                          </a:solidFill>
                        </a:rPr>
                        <a:t>Aguacate (Palta)</a:t>
                      </a:r>
                      <a:endParaRPr lang="es-PE" sz="1500" b="1" u="sng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chemeClr val="tx1"/>
                          </a:solidFill>
                        </a:rPr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0000CC"/>
                          </a:solidFill>
                        </a:rPr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0000CC"/>
                          </a:solidFill>
                        </a:rPr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b="1" u="sng" dirty="0">
                          <a:solidFill>
                            <a:srgbClr val="0000CC"/>
                          </a:solidFill>
                        </a:rPr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0000CC"/>
                          </a:solidFill>
                        </a:rPr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076"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200" dirty="0">
                <a:solidFill>
                  <a:srgbClr val="C00000"/>
                </a:solidFill>
              </a:rPr>
              <a:t>Composición de ácidos grasos en distintos aceites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500066"/>
          </a:xfrm>
        </p:spPr>
        <p:txBody>
          <a:bodyPr/>
          <a:lstStyle/>
          <a:p>
            <a:r>
              <a:rPr lang="es-ES" sz="2400" b="1" dirty="0" smtClean="0"/>
              <a:t>Ácidos grasos naturales - ejemplos</a:t>
            </a:r>
            <a:endParaRPr lang="es-AR" sz="2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4610" y="410012"/>
            <a:ext cx="8849390" cy="666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upload.wikimedia.org/wikipedia/commons/thumb/e/e8/Cetyl_palmitate.png/220px-Cetyl_palmitate.png"/>
          <p:cNvSpPr>
            <a:spLocks noChangeAspect="1" noChangeArrowheads="1"/>
          </p:cNvSpPr>
          <p:nvPr/>
        </p:nvSpPr>
        <p:spPr bwMode="auto">
          <a:xfrm>
            <a:off x="5715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099" name="AutoShape 4" descr="http://upload.wikimedia.org/wikipedia/commons/thumb/e/e8/Cetyl_palmitate.png/220px-Cetyl_palmitate.png"/>
          <p:cNvSpPr>
            <a:spLocks noChangeAspect="1" noChangeArrowheads="1"/>
          </p:cNvSpPr>
          <p:nvPr/>
        </p:nvSpPr>
        <p:spPr bwMode="auto">
          <a:xfrm>
            <a:off x="5715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4100" name="3 Imagen" descr="220px-Cetyl_palmitat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93" y="142852"/>
            <a:ext cx="5072077" cy="136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4 CuadroTexto"/>
          <p:cNvSpPr txBox="1">
            <a:spLocks noChangeArrowheads="1"/>
          </p:cNvSpPr>
          <p:nvPr/>
        </p:nvSpPr>
        <p:spPr bwMode="auto">
          <a:xfrm>
            <a:off x="928688" y="1500175"/>
            <a:ext cx="757240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Las 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ceras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son </a:t>
            </a:r>
            <a:r>
              <a:rPr lang="es-ES" sz="2400" dirty="0" err="1">
                <a:solidFill>
                  <a:srgbClr val="FF0000"/>
                </a:solidFill>
                <a:latin typeface="Calibri" pitchFamily="34" charset="0"/>
                <a:hlinkClick r:id="rId3" tooltip="Éster"/>
              </a:rPr>
              <a:t>ésteres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de los </a:t>
            </a:r>
            <a:r>
              <a:rPr lang="es-ES" sz="2400" dirty="0" smtClean="0">
                <a:solidFill>
                  <a:srgbClr val="FF0000"/>
                </a:solidFill>
                <a:latin typeface="Calibri" pitchFamily="34" charset="0"/>
                <a:hlinkClick r:id="rId4" tooltip="Ácido graso"/>
              </a:rPr>
              <a:t>ácidos grasos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</a:t>
            </a:r>
            <a:endParaRPr lang="es-E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s-ES" sz="2400" dirty="0" smtClean="0">
                <a:solidFill>
                  <a:srgbClr val="FF0000"/>
                </a:solidFill>
                <a:latin typeface="Calibri" pitchFamily="34" charset="0"/>
              </a:rPr>
              <a:t>con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  <a:hlinkClick r:id="rId5" tooltip="Alcohol"/>
              </a:rPr>
              <a:t>alcoholes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 de 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  <a:hlinkClick r:id="rId6" tooltip="Peso molecular"/>
              </a:rPr>
              <a:t>peso molecular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elevado.</a:t>
            </a:r>
          </a:p>
          <a:p>
            <a:pPr algn="just"/>
            <a:endParaRPr lang="es-ES" sz="2400" dirty="0">
              <a:solidFill>
                <a:srgbClr val="FF000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Insolubles en agua, de elevado punto de fusión.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Cubren la piel o plumas de animales.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abejas obreras producen ceras (alcohol de 30C y </a:t>
            </a:r>
            <a:r>
              <a:rPr lang="es-ES" sz="2400" dirty="0" err="1">
                <a:solidFill>
                  <a:srgbClr val="FF0000"/>
                </a:solidFill>
                <a:latin typeface="Calibri" pitchFamily="34" charset="0"/>
              </a:rPr>
              <a:t>Ác</a:t>
            </a: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.   palmítico) para la estructura del panal.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Cubren la epidermis de frutos y tallos en vegetales (evitan pérdida de agua por evaporación).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semillas de “jojoba” las reservan en forma líquida </a:t>
            </a:r>
            <a:r>
              <a:rPr lang="es-ES" sz="2400" i="1" dirty="0" smtClean="0">
                <a:solidFill>
                  <a:srgbClr val="FF0000"/>
                </a:solidFill>
                <a:latin typeface="Calibri" pitchFamily="34" charset="0"/>
              </a:rPr>
              <a:t>(Tecnología de cosméticos</a:t>
            </a:r>
            <a:r>
              <a:rPr lang="es-ES" sz="2400" i="1" dirty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s-ES" sz="2400" i="1" dirty="0" smtClean="0">
                <a:solidFill>
                  <a:srgbClr val="FF0000"/>
                </a:solidFill>
                <a:latin typeface="Calibri" pitchFamily="34" charset="0"/>
              </a:rPr>
              <a:t>lubricantes y </a:t>
            </a:r>
            <a:r>
              <a:rPr lang="es-ES" sz="2400" i="1" dirty="0">
                <a:solidFill>
                  <a:srgbClr val="FF0000"/>
                </a:solidFill>
                <a:latin typeface="Calibri" pitchFamily="34" charset="0"/>
              </a:rPr>
              <a:t>biodiesel)</a:t>
            </a:r>
          </a:p>
          <a:p>
            <a:pPr algn="just">
              <a:buFontTx/>
              <a:buChar char="-"/>
            </a:pPr>
            <a:r>
              <a:rPr lang="es-ES" sz="2400" dirty="0">
                <a:solidFill>
                  <a:srgbClr val="FF0000"/>
                </a:solidFill>
                <a:latin typeface="Calibri" pitchFamily="34" charset="0"/>
              </a:rPr>
              <a:t> Las produce el plancton marino y constituyen la reserva energética de algunos animales marinos de aguas frías que se alimentan del plancton.</a:t>
            </a: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285720" y="0"/>
            <a:ext cx="47160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CERAS - (</a:t>
            </a:r>
            <a:r>
              <a:rPr lang="en-US" sz="2800" b="1" dirty="0" err="1" smtClean="0">
                <a:solidFill>
                  <a:srgbClr val="C00000"/>
                </a:solidFill>
                <a:latin typeface="Calibri" pitchFamily="34" charset="0"/>
              </a:rPr>
              <a:t>animales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 y </a:t>
            </a:r>
            <a:r>
              <a:rPr lang="en-US" sz="2800" b="1" dirty="0" err="1" smtClean="0">
                <a:solidFill>
                  <a:srgbClr val="C00000"/>
                </a:solidFill>
                <a:latin typeface="Calibri" pitchFamily="34" charset="0"/>
              </a:rPr>
              <a:t>vegetales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)</a:t>
            </a:r>
            <a:endParaRPr lang="en-US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715171" y="0"/>
            <a:ext cx="44291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Lípidos Simples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smtClean="0">
                <a:solidFill>
                  <a:srgbClr val="0000CC"/>
                </a:solidFill>
                <a:latin typeface="+mn-lt"/>
              </a:rPr>
              <a:t>Ceras</a:t>
            </a:r>
            <a:endParaRPr lang="es-ES_tradnl" b="1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35" y="214290"/>
            <a:ext cx="3347895" cy="67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071835"/>
            <a:ext cx="42672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5000628" y="214290"/>
            <a:ext cx="44291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Lípidos Simples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smtClean="0">
                <a:solidFill>
                  <a:srgbClr val="0000CC"/>
                </a:solidFill>
                <a:latin typeface="+mn-lt"/>
              </a:rPr>
              <a:t>Triglicéridos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18" y="1214422"/>
            <a:ext cx="20383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4214810" y="2285992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Glicerol</a:t>
            </a:r>
            <a:r>
              <a:rPr lang="es-ES" dirty="0" smtClean="0"/>
              <a:t> </a:t>
            </a:r>
          </a:p>
          <a:p>
            <a:pPr algn="ctr"/>
            <a:r>
              <a:rPr lang="es-ES" dirty="0" smtClean="0"/>
              <a:t>(nomenclatura de sus carbonos)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38" y="714375"/>
            <a:ext cx="7072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Constitutivos de órganos y tejidos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Manto térmico </a:t>
            </a:r>
            <a:r>
              <a:rPr lang="es-AR" sz="2400" dirty="0">
                <a:latin typeface="+mn-lt"/>
              </a:rPr>
              <a:t>(en el tejido subcutáneo aísla 	</a:t>
            </a:r>
          </a:p>
          <a:p>
            <a:pPr>
              <a:defRPr/>
            </a:pPr>
            <a:r>
              <a:rPr lang="es-AR" sz="2400" dirty="0">
                <a:latin typeface="+mn-lt"/>
              </a:rPr>
              <a:t>	al cuerpo evitando la pérdida de calor)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las membranas celulares</a:t>
            </a:r>
            <a:r>
              <a:rPr lang="es-ES" sz="2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2400" b="1" dirty="0">
                <a:solidFill>
                  <a:srgbClr val="FB4B05"/>
                </a:solidFill>
                <a:latin typeface="+mn-lt"/>
              </a:rPr>
              <a:t>	</a:t>
            </a:r>
            <a:r>
              <a:rPr lang="es-ES" sz="2400" dirty="0">
                <a:latin typeface="+mn-lt"/>
              </a:rPr>
              <a:t>(Fosfolípidos y Colesterol)</a:t>
            </a:r>
            <a:endParaRPr lang="es-AR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caracteres sexuales secundarios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0"/>
            <a:ext cx="4887877" cy="12618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LÍPIDOS</a:t>
            </a:r>
          </a:p>
          <a:p>
            <a:pPr algn="ctr">
              <a:defRPr/>
            </a:pPr>
            <a:r>
              <a:rPr lang="es-A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pueden clasificar por su</a:t>
            </a:r>
            <a:r>
              <a:rPr lang="es-AR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función</a:t>
            </a:r>
            <a:r>
              <a:rPr lang="es-AR" sz="2400" i="1" dirty="0">
                <a:solidFill>
                  <a:srgbClr val="C00000"/>
                </a:solidFill>
                <a:latin typeface="+mj-lt"/>
              </a:rPr>
              <a:t>: </a:t>
            </a:r>
          </a:p>
          <a:p>
            <a:pPr>
              <a:defRPr/>
            </a:pPr>
            <a:endParaRPr lang="es-AR" sz="24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14500" y="3286125"/>
            <a:ext cx="6715125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Reserva de energía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Fuente o depósito de energía </a:t>
            </a:r>
            <a:r>
              <a:rPr lang="es-AR" sz="2400" dirty="0">
                <a:latin typeface="+mn-lt"/>
              </a:rPr>
              <a:t>(Triglicéridos)</a:t>
            </a:r>
          </a:p>
          <a:p>
            <a:pPr>
              <a:buFont typeface="Wingdings" pitchFamily="2" charset="2"/>
              <a:buChar char="Ø"/>
              <a:defRPr/>
            </a:pPr>
            <a:endParaRPr lang="es-AR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8" name="7 Abrir llave"/>
          <p:cNvSpPr/>
          <p:nvPr/>
        </p:nvSpPr>
        <p:spPr>
          <a:xfrm>
            <a:off x="1643063" y="1000125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Abrir llave"/>
          <p:cNvSpPr/>
          <p:nvPr/>
        </p:nvSpPr>
        <p:spPr>
          <a:xfrm>
            <a:off x="1643063" y="3357563"/>
            <a:ext cx="142875" cy="8572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>
            <a:off x="785813" y="3857625"/>
            <a:ext cx="8572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500062" y="2286001"/>
            <a:ext cx="1285875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714500" y="4286250"/>
            <a:ext cx="6783388" cy="2419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Actividad biológica importante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Reguladores Biológicos </a:t>
            </a:r>
            <a:r>
              <a:rPr lang="es-ES" sz="2400" dirty="0">
                <a:latin typeface="+mn-lt"/>
              </a:rPr>
              <a:t>(hormonas </a:t>
            </a:r>
            <a:r>
              <a:rPr lang="es-ES" sz="2400" dirty="0" err="1">
                <a:latin typeface="+mn-lt"/>
              </a:rPr>
              <a:t>esteroideas</a:t>
            </a:r>
            <a:r>
              <a:rPr lang="es-ES" sz="2400" dirty="0">
                <a:latin typeface="+mn-lt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Pigmentos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retinol</a:t>
            </a:r>
            <a:r>
              <a:rPr lang="es-ES" sz="2400" dirty="0">
                <a:latin typeface="+mn-lt"/>
              </a:rPr>
              <a:t>, carotenos)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Cofactores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s-ES" sz="2400" dirty="0">
                <a:latin typeface="+mn-lt"/>
              </a:rPr>
              <a:t>(vitamina K)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Detergentes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(ácidos biliares)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Mensajeros celulares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eicosanoides</a:t>
            </a:r>
            <a:r>
              <a:rPr lang="es-ES" sz="2400" dirty="0">
                <a:latin typeface="+mn-lt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lang="es-ES" sz="2400" dirty="0">
                <a:latin typeface="+mn-lt"/>
              </a:rPr>
              <a:t>			derivados de </a:t>
            </a:r>
            <a:r>
              <a:rPr lang="es-ES" sz="2400" dirty="0" err="1">
                <a:latin typeface="+mn-lt"/>
              </a:rPr>
              <a:t>fosfatidil</a:t>
            </a:r>
            <a:r>
              <a:rPr lang="es-ES" sz="2400" dirty="0">
                <a:latin typeface="+mn-lt"/>
              </a:rPr>
              <a:t> </a:t>
            </a:r>
            <a:r>
              <a:rPr lang="es-ES" sz="2400" dirty="0" err="1">
                <a:latin typeface="+mn-lt"/>
              </a:rPr>
              <a:t>inositol</a:t>
            </a:r>
            <a:r>
              <a:rPr lang="es-ES" sz="2400" dirty="0">
                <a:latin typeface="+mn-lt"/>
              </a:rPr>
              <a:t>)</a:t>
            </a:r>
          </a:p>
        </p:txBody>
      </p:sp>
      <p:sp>
        <p:nvSpPr>
          <p:cNvPr id="21" name="20 Abrir llave"/>
          <p:cNvSpPr/>
          <p:nvPr/>
        </p:nvSpPr>
        <p:spPr>
          <a:xfrm>
            <a:off x="1643063" y="4357688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2" name="21 Conector recto"/>
          <p:cNvCxnSpPr/>
          <p:nvPr/>
        </p:nvCxnSpPr>
        <p:spPr>
          <a:xfrm rot="16200000" flipH="1">
            <a:off x="397669" y="4326732"/>
            <a:ext cx="141922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20" grpId="0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CuadroTexto"/>
          <p:cNvSpPr txBox="1">
            <a:spLocks noChangeArrowheads="1"/>
          </p:cNvSpPr>
          <p:nvPr/>
        </p:nvSpPr>
        <p:spPr bwMode="auto">
          <a:xfrm>
            <a:off x="785813" y="571500"/>
            <a:ext cx="7572375" cy="5878513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</a:rPr>
              <a:t>Los lípidos presentes en los alimentos</a:t>
            </a:r>
          </a:p>
          <a:p>
            <a:pPr algn="just"/>
            <a:r>
              <a:rPr lang="es-ES" sz="2800" b="1" dirty="0"/>
              <a:t>- </a:t>
            </a:r>
            <a:r>
              <a:rPr lang="es-ES" sz="2000" b="1" dirty="0"/>
              <a:t>Se encuentran generalmente en mayor concentración en </a:t>
            </a:r>
          </a:p>
          <a:p>
            <a:pPr algn="just"/>
            <a:r>
              <a:rPr lang="es-ES" sz="2000" b="1" dirty="0">
                <a:solidFill>
                  <a:srgbClr val="7030A0"/>
                </a:solidFill>
              </a:rPr>
              <a:t>	</a:t>
            </a:r>
            <a:r>
              <a:rPr lang="es-ES" sz="2000" b="1" dirty="0" smtClean="0">
                <a:solidFill>
                  <a:srgbClr val="7030A0"/>
                </a:solidFill>
              </a:rPr>
              <a:t>Aceites vegetales</a:t>
            </a:r>
            <a:endParaRPr lang="es-ES" sz="2000" b="1" dirty="0">
              <a:solidFill>
                <a:srgbClr val="7030A0"/>
              </a:solidFill>
            </a:endParaRPr>
          </a:p>
          <a:p>
            <a:pPr algn="just"/>
            <a:r>
              <a:rPr lang="es-ES" sz="2000" b="1" dirty="0">
                <a:solidFill>
                  <a:srgbClr val="7030A0"/>
                </a:solidFill>
              </a:rPr>
              <a:t>	Manteca</a:t>
            </a:r>
          </a:p>
          <a:p>
            <a:pPr algn="just"/>
            <a:r>
              <a:rPr lang="es-ES" sz="2000" b="1" dirty="0">
                <a:solidFill>
                  <a:srgbClr val="7030A0"/>
                </a:solidFill>
              </a:rPr>
              <a:t>	Yema de huevo</a:t>
            </a:r>
          </a:p>
          <a:p>
            <a:pPr algn="just"/>
            <a:r>
              <a:rPr lang="es-ES" sz="2000" b="1" dirty="0"/>
              <a:t>- En general están presentes como:</a:t>
            </a:r>
          </a:p>
          <a:p>
            <a:pPr algn="just"/>
            <a:r>
              <a:rPr lang="es-ES" sz="2000" b="1" dirty="0"/>
              <a:t>	</a:t>
            </a:r>
            <a:r>
              <a:rPr lang="es-ES" sz="2000" b="1" dirty="0">
                <a:solidFill>
                  <a:srgbClr val="C00000"/>
                </a:solidFill>
              </a:rPr>
              <a:t>triglicéridos (grasas neutras)</a:t>
            </a:r>
          </a:p>
          <a:p>
            <a:pPr algn="just"/>
            <a:r>
              <a:rPr lang="es-ES" sz="2000" b="1" dirty="0"/>
              <a:t> 	ácidos grasos y sus derivados </a:t>
            </a:r>
          </a:p>
          <a:p>
            <a:pPr algn="just"/>
            <a:r>
              <a:rPr lang="es-ES" sz="2000" b="1" dirty="0"/>
              <a:t>	</a:t>
            </a:r>
            <a:r>
              <a:rPr lang="es-ES" sz="2000" b="1" dirty="0" err="1"/>
              <a:t>fosfolípidos</a:t>
            </a:r>
            <a:endParaRPr lang="es-ES" sz="2000" b="1" dirty="0"/>
          </a:p>
          <a:p>
            <a:pPr algn="just"/>
            <a:r>
              <a:rPr lang="es-ES" sz="2000" b="1" dirty="0"/>
              <a:t>	</a:t>
            </a:r>
            <a:r>
              <a:rPr lang="es-ES" sz="2000" b="1" dirty="0" err="1"/>
              <a:t>glucolípidos</a:t>
            </a:r>
            <a:endParaRPr lang="es-ES" sz="2000" b="1" dirty="0"/>
          </a:p>
          <a:p>
            <a:pPr algn="just"/>
            <a:r>
              <a:rPr lang="es-ES" sz="2000" b="1" dirty="0"/>
              <a:t>	esteroles </a:t>
            </a:r>
          </a:p>
          <a:p>
            <a:pPr algn="just"/>
            <a:r>
              <a:rPr lang="es-ES" sz="2000" b="1" dirty="0"/>
              <a:t>	vitaminas liposolubles (A, D, E, K)</a:t>
            </a:r>
          </a:p>
          <a:p>
            <a:pPr algn="just"/>
            <a:endParaRPr lang="es-ES" sz="2000" b="1" dirty="0"/>
          </a:p>
          <a:p>
            <a:pPr algn="just"/>
            <a:endParaRPr lang="es-ES" sz="2000" b="1" dirty="0"/>
          </a:p>
          <a:p>
            <a:pPr algn="just">
              <a:buFontTx/>
              <a:buChar char="-"/>
            </a:pPr>
            <a:r>
              <a:rPr lang="es-AR" sz="2000" b="1" dirty="0">
                <a:solidFill>
                  <a:schemeClr val="accent6">
                    <a:lumMod val="75000"/>
                  </a:schemeClr>
                </a:solidFill>
              </a:rPr>
              <a:t>Las grasas producen por oxidación </a:t>
            </a:r>
            <a:r>
              <a:rPr lang="es-AR" sz="2000" b="1" dirty="0">
                <a:solidFill>
                  <a:srgbClr val="C00000"/>
                </a:solidFill>
              </a:rPr>
              <a:t>9 Kcal/g</a:t>
            </a:r>
            <a:r>
              <a:rPr lang="es-AR" sz="2000" b="1" dirty="0"/>
              <a:t>, </a:t>
            </a:r>
          </a:p>
          <a:p>
            <a:pPr algn="just"/>
            <a:r>
              <a:rPr lang="es-AR" sz="2000" b="1" dirty="0"/>
              <a:t>el doble de energía  respecto a los hidratos de carbono </a:t>
            </a:r>
          </a:p>
          <a:p>
            <a:pPr algn="just"/>
            <a:r>
              <a:rPr lang="es-AR" sz="2000" b="1" dirty="0"/>
              <a:t>o las proteínas (4 Kcal/g)</a:t>
            </a:r>
            <a:endParaRPr lang="es-ES" sz="2000" b="1" dirty="0"/>
          </a:p>
          <a:p>
            <a:pPr algn="just"/>
            <a:endParaRPr lang="es-ES" sz="2000" b="1" dirty="0"/>
          </a:p>
        </p:txBody>
      </p:sp>
      <p:sp>
        <p:nvSpPr>
          <p:cNvPr id="6147" name="AutoShape 2" descr="data:image/jpeg;base64,/9j/4AAQSkZJRgABAQAAAQABAAD/2wCEAAkGBxQSEhUUEhQUFBQXFRUUFBQVFxQUFRUVFBQWFhQVFRQYHCggGBolHBQUITEhJSkrLi4uFx8zODMsNygtLiwBCgoKDg0OGhAQGywkHyQsLCwsLywsLCwsLCwsLCwsLCwsLCwsLCwsLCwsLCwsLCwsLCwsLCwsLCwsLCwsLCwsK//AABEIAMoAyAMBIgACEQEDEQH/xAAbAAACAwEBAQAAAAAAAAAAAAAEBQIDBgEAB//EADUQAAEDAwMCBQIGAQMFAAAAAAEAAgMEESEFMUESUQYiYXGRMoETobHB0fDhI0JSFGJygqL/xAAaAQADAQEBAQAAAAAAAAAAAAACAwQBAAUG/8QAJhEAAwACAgICAgIDAQAAAAAAAAECAxEhMQQSIkETUTJhFHHRkf/aAAwDAQACEQMRAD8AbRhMIxhBRhGw7L55n0jL1xsmS0bix+VzdT/EDD1Ft8W6uyx9AFNSC27nG5tgdkuZq7m8Y9DZH1s3UPT0SqSFZOn2EuhpHqgdgm3urmusQR/hZq3SbfCnHUkbXHsjeL9GcH0iiDHAEAI9r2tFyFi/DmqefocRnY/ym+qV4aLX+OU+MnrO9EV4HV6L9Tqg8WOyy9XALqx8znHsELMHe3qpbyOq2y3HjULSI9Ibkm3vhCVGtEXDM+p2/wAqUtLfJyg5qeyZEx9nU6L4NdkG4B+QfyRsPif/AJBw+HJIQqJmp/4or6F7aNnT6/G4HzD9D8FZirIlkLhciw35sgqOifM8MjaXHsP37LZ0ng15bZ7wzuGi5+V341jfDFvJP2ZGnc4PBYSLHFuSt/SzOfGHEFriM/yoM8IBg8jzf1AP6I11IYwBwMXQW230dNw+mJKWr/DJY76r397pk2rKQa3pz3TMkBPSD5gOwTWnqhJgEehU1T6vhlPFLehrHN1KynDhfqIAv5fZDOkDRYfKqZNcoleuyd499DItXkJU1NgCeSB9zsvI3SA9WZWEo2BLoUyp0LLGWAq1rr2VV9l6RxsbbrU9C3yLa6oEbrDOeOFFsgdsUvqIulxzucn1UJoiB5d+6L0l9HbaCqmlJ/W6rZFf3G6pirJAMi45xYq6HUGE5BaUTVJfs5NbJtiIV/47jgkn+90WYwQCOUM6E3xt3SPffYw6Kkj1V0eojlrv1CHDen6QXHvwqxHK76iB6NC7SZzGrJGOxcX7c/CjJSgpNNpx3578qVHUTh4Y28l9mkXPyimE/wCLAb1yyys09GaD4UfOep92x/m72/la3S9AvZ03uGDI/wDY8rRtbbZW4MNtfIgz+UlxIDp2lxwt6Y2ho9Nz6k8ovoVgXLKtY0iB22UmNQezCIIXi1Y4NViLUNKuD0c8fwsBDQS0krnPzEL55B4uvrJal+raOyoYWP5G43U94e9fZXi8nX8jKUmpRyEC4N0wjiIuTa3Cy9V4UmonGRjutoBsCM29D3Q8HiwOs07kgb/so7wNPjkunJNLe9Grkd6rqWT6hbyRt6nnjt6nsvJaxNo15EhfE1H04QMRRsKJ9jWWhubK4Qi2yjG9o5ypulFt7oKewRVqMI7IKgk6rtOCNk0nF0DJEGebZbLWtGnpaZ17Af5Vcum3F0506YPaHBEVFPb2st29cAe2npiSmqfw2dJFyPp+6WV1a8829sJ1X0VxhKP+k+Uceq5Zze1wBwzv4c5GMrJR2Pe4/hEspABnZPNC8PGeznAsj4JFnP8AYcD1TOLekgKpY1tsD0RslS6zYyAPqdfyj7rd6VpDIRcZdy47/bsiqSlbG0NY0ADgIgKrF40y96POzeTV8fR2y6uLqrRIeXl5eWnHlwrq8uaOOWXCFJcWNG7KZow4WIuF8+8S6C2md+NEwWO7/wDh625J4K+iPQ1QwOaWuALSCCDsQd0jJKKMVuT46Z3OuG+Vt8m+XE7kncryf6h4bLJbMHkOzidh2Pay8kev6PQ/JIHGUyp0vY3KYUyiZUycoF8rM6zqpY7pYbd+U61echuN1iappubqnBjTe2TZbaXAbF4lkb9QDh8FN6bU2ytvusg5qhEXMN2GxVF+NFdcMRPkXL55R9C02oDHdgfhaU7D7/C+b6drIOJPKe/B/haEai4tFrHChvHUMqVTkW0Oagj7pe+AbmyWzVb+fyXRUAi7glNMZKSG9B0GRo39NxjK1lJqBGDkLF6C9hmFt+l2PstM0LPesbXqIyxNcM0kMgcLjZWpBTzFuyc09QHD1Xp+P5M5OHwzzcuFzyui9eUSuqvZOdXl5eWnHl5eXiFrOOFcXbKuSRA+OwktnnlB1Eiqra3pHH3WerNQLttlB5GdLgtw4GwjWanyODSC6xLb5s4bLyTvcvKSfJqeC38CFzCjIUviKPgcuooPT04cEhrdJN7haQPUbXRTbnoCpVGHmoHDhBSRWW9mpLpLW6cFTj8nfYi8C+jMBqsp5nMN2uIz9vhFS0ZCGMJvYC5VXsqRM5aGkGt8Pbf1H8In8YPt0Xsd78e3dWaJ4VllNwwn12aPvytzpvg1rMyOuezcD5U1RO/ihqy+q+TM54cp+mUX3sfc4WxjRL6GNgsxjW+wz8pa8FpuPhQ+RxQU0r6DAFZG8g3CFimurwUtP9GVP7G1PUh2DuiQ1JGFH0tXw75XpeP5KfF/+kOXC1zIcvLl15ehsmPdS7dQNkNU1QAQVk9VthzDroummASTUNU6cDJQOo6nfDflJ3SXXl5vLdPUnpYPFS5ovqaku3KGuuErhUvZZ0dXlFeXepjoEYxXx4CgFaBhNbGIpe5XUr7qhzVfTM5Qs36CQboSqaOUWMDKJ0fSRUDrJP4ewt/u72Pb1WxLp6QFVMLdGfpNLdUm0Qvbc7Ae5Ws0bwhFF5pP9R3/AM/Cf0dGyNvSxoaOwRLQr4x6PLy53T4ORsAFgLDsFMhdAXbJ2iZsFnjultRCnZahpobqXPh9h2LLozksRGQrYKng7o6enS6eBeZU1DL5pWg5rlMFLIZyMH5RzJLoprYFRoYU1XbB2RrpRwkt1MVFgVbi8lyvVk14E3tBVXWBoyVmq7UC/nCor6wuP7IEvU2XO8j/AKLsOBQtsm56jdQJXC5BMjWyy6iXKp0lt1ltd8Q38kJ9HP8A2CpxYXb0hGTKoW2NdZ1oR+RmZD2/2+pXlmdNgsep1yTkrqtWKJ41snVVXJumBXsaqogiIzleceiVGNddI2MXccfmfQBU1uoBp6WDrkOzRm3vb9ETpvhuSU9dQS3s0b+3omTG+xd5FIoklkqT0taem/0i5v6uW68PQGCIMcO5I90RR0TIm2Y0NH5n3KiZs2K2q9NaJap5FobxuvsrAEsilIOEwhlDvfsq8WVXw+yLJDksXl1eTxRxcIUrLiw4oliul9RTpsQst40rixojbzl3/j2U2bEqRRhp70SnhQ7XlnqEHpOsZDJNsdLjx6H+U2nhXmXjcnoJ/TJxTAhcqH2afZAC4yFKWe7T7LJsxzyJ5XKolekeqHPRRA+qLC5UT1IYCSbAbkoSu1BsYu427LG6nqT53Zw3hv7lXYfHdf6I8udT/sO1rX3S+RnlZyeXf4QdBCOyhT0vdHRgDZehqZWpJEqp7oYMY0AWse+V1coad0hsxpJ5/wArqRVclaXBp5ZOht0lqdWc7DTb+8HhG6xUjp6eVmDukYcSc7YWbM1Wkb/wFA2z3Eea4AJ32ubfK2bQsT4Ml/0z7/stdBUcFA61WmKpb5QYGoWqo75CLYVaEdY5taYpW5fAkZKWmzvlGRychE1FKHBLXROjPcKO4rE/6HqpyL+xzT1F8HdEFJYZgUbBU2wVZh8lPiiXJha5QauLrSDsokKx/tCDpWJ8aG0zTwWfoStpdZHxtTkta8D6b/B3/RJzPUlHjL5mdYy44x/bJvpurdNmSHy8OPHofRJKWXhckFnEg3/7bX+F5/3yenS2jW1bQBcnCQVlZwEHJWuw0k2G1+Evq6mz2j0JQrFt8A/xXIXJKlOq6u2Md3HZv89kHqus9PlZl35BZw3cbk3J5XoYPG+6I83kfUk6id8rupxv+g9ldBCpQxIljOwVbeuEImNvbOsFk30XRnzHby8uTLQ/DvVZ83lbuG8lHa14iZC38OCxPps3+Ur+RQvj0HXhpmhrfqPAy53uuLAvrC53U8kk75sV5EoQLvROqqC5xuqrrszLFQLli64AfL5HOg6t+E7OxX0GirGyNuCCvkYTPSdXfC7BuOQdknNh9+V2HFaPrNPUFv8ACZwyh23wsfpOuMlG9jyOU7hl5BU01WN6YdSr5Q6XHxA7oenqwd90WqU5tEzTlimpoy3LVXFUcHBTkhA1dCDso8vjueYHxlT4o5FMRsUfFUh2+CkHW5m6u/FBGFmHyKj/AIbkwKh6Qk+salE1paQHntx90q1LUHNFg4rO1VR3KO/LdfGUHi8TXypgL5+l5FsE3Hp6K1hzdJdY1AMBIyQitJrxI0Ec7jseQueKvT20UTkn29RjPGCEg1Wie67ozZ9vp7j09VonIeppuoXGHDYoMWT1ZuSFS0fP2RlExRp/qGnB/naLPH1N7+oUNK0l0h/4t5P8L01mVLZ56wer5AqSjc8gNFytbp+kRwN65COrudgpOfFStsLX7bklZzUtRdIfMccNG337oea7GcIZavrxeOiO4b35KzkhuvOfdSijuiXADe+EepqYvNl1PtKo7ZXVPedp8FOPx01yRrKEHISKeLpK1IQldQhwuN0OPNrhhZcCfKM8Ap9SslgLTlQsqk99ETWuzzJXNPU0kEcharQ/FJBDZcevBWTUTdDUprkJf0fYqarDxcFMaarIwchfItJ1p8R3Jb2W60nXGSjfKkqKh7kParhm0jeHZBXUlinIyCjBqTQPNhHPkS+K4YqsNLrkInpw5Z7Ux+Fzvwra/wAQcMH3Kymo15JJcbqbLWO3qOWVYsVyt10Tr9Q6kiq63uUBqetNbgZPYLPVNa5++Aq8Hi/bF5fJS4Rbqdb1mw2791HSq4xPvu04cP390GAiIWBXuV66IVde3sb2jrQ9ozfsUU3bJWPoa5sVgSbcjt6rT0dY1w3v68Lys2Fy9ro9bFlVL+y2WG+RwpGscxh6Wgu4/vKm44VZHYpcU0w2jKVFSS4lxuUMXXTXUtOLnEsHuO6Bp4M5XpTcudohqK9tHIIbptRUfJRFFStCY9GMKbJl3wirFg1yyMRsvKcbF5Ssq2VsVwaqYzlXOOERxRUUrXbpNW6WRlqcuepgopyORV4VRkXNIwVC601ZQBwxus/VUpbwqoyKiO8TgqYUTTTlpuDZBq0GwTEhVG00jxIMB5T2orGuZcEFfLC9Ww6o9uL47KbL4nu9oZGZT2arVNTZGLucPQc/CxmqarJIcXa381KZwebjfsTf4JTXSqRjxix7g8fZMw4YxLfbNy3WV63oyPSVNrVuZvDrDkYPb+7KiLwyb4F7qj/IkR/iv9mRbCUU2gfa9iAvoNF4fhi80tjbjj7pH4h1hjiWxAdr8W9AuWRvpGfildsyBhN00onujG/2P9wqg4D37qByjfyXIC+L2jRUerbB3smD3E26c/ss7QUriRjCePpXRNuy+2xz8Lz8sTNcHoYbqp5GNNFm25KrrNID7ubh2/ugqCoJF75TeGW+6ZCSWga3vaFUOMHBR0ZupVkbXeh4/wAoWB9jYqe1yVxW0GtC8vMXUlsMEauPcptUXtR7OKgrAohqs6VrO2da5cmpA8ZUWhWhyHldHNJmcrdOLDcbIB610wDglM+mXOFXizcckWXx3vciCQqroJT6TS7C6Fkp7cJ6yp9E7wtPkVA2R1FUkEFp6Xd+D7oeohQ4Nk3SpCnuWbvTtYa7DwGv/I+xRtdrDW7Hb+4WCjqcWP2PIXZ6q+yT+PTHfk2hjrWrPk2djsP7lJAV25KMoqMuOybtSuROnT4KoacuTih0zujKahAR0TbKXJ5H0i3F4v3RbTQtYNkR1A7obqVjCo6+XZYpU9CaspzG+7dj8eyLpqsX8xV1VH1YKUSx2wd0+L2uRFxroZveb+ndRdKCbfBStk5bhyLa6+eVlL9nS/0NaZ68hIn4xuvJLS2OLQVNQXmrQyzoUmhdC5Gh2do8WqtyuKqPK0whdSDbqB3V8a1nHC3uqXwNPCvlVTVyejHKYBU6aDslcujHhaZUp0ZqQm8EUZWTTXDhRbQOJ2WscMKhoynPOxC8aRfRaRy5N4acN2XWKQU95KoqjFM9FgC6GL0auKSMBH4UmFdlXW7Ivo08qaulDh2I2P7K8L0i5MFr6Edr3BwfzBUWHpOdlfqf1D2Vcn0/ZPENBTBbIXlVTfT/AHsvJTW3yMR/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pic>
        <p:nvPicPr>
          <p:cNvPr id="6148" name="Picture 4" descr="H1104301-Fats-SP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1714500"/>
            <a:ext cx="223996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y Absorción</a:t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de los Lípidos</a:t>
            </a:r>
            <a: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</a:br>
            <a:endParaRPr lang="es-ES_tradnl" sz="28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9877" name="Cuadro de texto 5" descr="20%"/>
          <p:cNvSpPr txBox="1">
            <a:spLocks noChangeArrowheads="1"/>
          </p:cNvSpPr>
          <p:nvPr/>
        </p:nvSpPr>
        <p:spPr bwMode="auto">
          <a:xfrm>
            <a:off x="539750" y="1214438"/>
            <a:ext cx="7848600" cy="1600200"/>
          </a:xfrm>
          <a:prstGeom prst="rect">
            <a:avLst/>
          </a:prstGeom>
          <a:pattFill prst="pct2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u="sng" dirty="0" smtClean="0">
                <a:latin typeface="Aharoni" pitchFamily="2" charset="-79"/>
                <a:cs typeface="Aharoni" pitchFamily="2" charset="-79"/>
              </a:rPr>
              <a:t>LIPIDOS DE LA DIETA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Triglicéridos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Fosfolípidos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y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Colesterol,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Vitaminas liposolubles (A, D, E, K)</a:t>
            </a:r>
          </a:p>
        </p:txBody>
      </p:sp>
      <p:sp>
        <p:nvSpPr>
          <p:cNvPr id="79878" name="Cuadro de texto 6"/>
          <p:cNvSpPr txBox="1">
            <a:spLocks noChangeArrowheads="1"/>
          </p:cNvSpPr>
          <p:nvPr/>
        </p:nvSpPr>
        <p:spPr bwMode="auto">
          <a:xfrm>
            <a:off x="1857356" y="314324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>
                <a:latin typeface="Times New Roman" pitchFamily="18" charset="0"/>
              </a:rPr>
              <a:t>LIPOLISIS</a:t>
            </a:r>
          </a:p>
        </p:txBody>
      </p:sp>
      <p:sp>
        <p:nvSpPr>
          <p:cNvPr id="79879" name="Cuadro de texto 7"/>
          <p:cNvSpPr txBox="1">
            <a:spLocks noChangeArrowheads="1"/>
          </p:cNvSpPr>
          <p:nvPr/>
        </p:nvSpPr>
        <p:spPr bwMode="auto">
          <a:xfrm>
            <a:off x="1714480" y="5357826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 dirty="0">
                <a:latin typeface="Times New Roman" pitchFamily="18" charset="0"/>
              </a:rPr>
              <a:t>ABSORCION</a:t>
            </a:r>
          </a:p>
        </p:txBody>
      </p:sp>
      <p:sp>
        <p:nvSpPr>
          <p:cNvPr id="79881" name="Cuadro de texto 9"/>
          <p:cNvSpPr txBox="1">
            <a:spLocks noChangeArrowheads="1"/>
          </p:cNvSpPr>
          <p:nvPr/>
        </p:nvSpPr>
        <p:spPr bwMode="auto">
          <a:xfrm>
            <a:off x="4071934" y="3643314"/>
            <a:ext cx="24177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s-ES_tradnl" sz="2000" b="1" dirty="0">
                <a:latin typeface="Times New Roman" pitchFamily="18" charset="0"/>
              </a:rPr>
              <a:t> Glicerol</a:t>
            </a:r>
          </a:p>
          <a:p>
            <a:pPr>
              <a:buFontTx/>
              <a:buChar char="-"/>
            </a:pPr>
            <a:r>
              <a:rPr lang="es-ES_tradnl" sz="2000" b="1" dirty="0">
                <a:latin typeface="Times New Roman" pitchFamily="18" charset="0"/>
              </a:rPr>
              <a:t> </a:t>
            </a:r>
            <a:r>
              <a:rPr lang="es-ES_tradnl" sz="2000" b="1" dirty="0" err="1">
                <a:latin typeface="Times New Roman" pitchFamily="18" charset="0"/>
              </a:rPr>
              <a:t>Monoacilglicéridos</a:t>
            </a:r>
            <a:endParaRPr lang="es-ES_tradnl" sz="20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es-ES_tradnl" sz="2000" b="1" dirty="0">
                <a:latin typeface="Times New Roman" pitchFamily="18" charset="0"/>
              </a:rPr>
              <a:t> Ácidos grasos de cadena media y corta</a:t>
            </a:r>
          </a:p>
        </p:txBody>
      </p:sp>
      <p:sp>
        <p:nvSpPr>
          <p:cNvPr id="79882" name="Elipse 10" descr="20%"/>
          <p:cNvSpPr>
            <a:spLocks noChangeArrowheads="1"/>
          </p:cNvSpPr>
          <p:nvPr/>
        </p:nvSpPr>
        <p:spPr bwMode="auto">
          <a:xfrm>
            <a:off x="5286380" y="2714620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 dirty="0"/>
              <a:t>Enzimas</a:t>
            </a:r>
          </a:p>
          <a:p>
            <a:pPr algn="ctr"/>
            <a:r>
              <a:rPr lang="es-ES_tradnl" b="1" dirty="0"/>
              <a:t> Digestivas</a:t>
            </a:r>
          </a:p>
        </p:txBody>
      </p:sp>
      <p:sp>
        <p:nvSpPr>
          <p:cNvPr id="79883" name="Elipse 11" descr="20%"/>
          <p:cNvSpPr>
            <a:spLocks noChangeArrowheads="1"/>
          </p:cNvSpPr>
          <p:nvPr/>
        </p:nvSpPr>
        <p:spPr bwMode="auto">
          <a:xfrm>
            <a:off x="5273692" y="5000636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Sales </a:t>
            </a:r>
          </a:p>
          <a:p>
            <a:pPr algn="ctr"/>
            <a:r>
              <a:rPr lang="es-ES_tradnl" b="1"/>
              <a:t>Biliares</a:t>
            </a:r>
          </a:p>
        </p:txBody>
      </p:sp>
      <p:sp>
        <p:nvSpPr>
          <p:cNvPr id="10" name="9 Flecha curvada hacia abajo"/>
          <p:cNvSpPr/>
          <p:nvPr/>
        </p:nvSpPr>
        <p:spPr>
          <a:xfrm rot="1575076">
            <a:off x="4142615" y="2818202"/>
            <a:ext cx="1257300" cy="612775"/>
          </a:xfrm>
          <a:prstGeom prst="curvedDownArrow">
            <a:avLst>
              <a:gd name="adj1" fmla="val 18627"/>
              <a:gd name="adj2" fmla="val 62183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urvada hacia abajo"/>
          <p:cNvSpPr/>
          <p:nvPr/>
        </p:nvSpPr>
        <p:spPr>
          <a:xfrm rot="8065059">
            <a:off x="4217597" y="5304774"/>
            <a:ext cx="1281113" cy="546100"/>
          </a:xfrm>
          <a:prstGeom prst="curvedDownArrow">
            <a:avLst>
              <a:gd name="adj1" fmla="val 25000"/>
              <a:gd name="adj2" fmla="val 76278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1" grpId="0"/>
      <p:bldP spid="79882" grpId="0" animBg="1"/>
      <p:bldP spid="79883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llu small intestine españo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1475" y="500042"/>
            <a:ext cx="551845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2 CuadroTexto"/>
          <p:cNvSpPr txBox="1">
            <a:spLocks noChangeArrowheads="1"/>
          </p:cNvSpPr>
          <p:nvPr/>
        </p:nvSpPr>
        <p:spPr bwMode="auto">
          <a:xfrm>
            <a:off x="928662" y="4500570"/>
            <a:ext cx="662392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0000CC"/>
                </a:solidFill>
              </a:rPr>
              <a:t>Regiones funcionales del Intestino delgado:</a:t>
            </a:r>
          </a:p>
          <a:p>
            <a:endParaRPr lang="es-ES_tradnl" sz="2400" b="1" dirty="0">
              <a:solidFill>
                <a:srgbClr val="0000CC"/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es-ES_tradnl" sz="2400" b="1" dirty="0">
                <a:solidFill>
                  <a:srgbClr val="0000CC"/>
                </a:solidFill>
              </a:rPr>
              <a:t>Duodeno</a:t>
            </a:r>
          </a:p>
          <a:p>
            <a:pPr algn="ctr">
              <a:buFont typeface="Wingdings" pitchFamily="2" charset="2"/>
              <a:buChar char="ü"/>
            </a:pPr>
            <a:r>
              <a:rPr lang="es-ES_tradnl" sz="2400" b="1" dirty="0">
                <a:solidFill>
                  <a:srgbClr val="0000CC"/>
                </a:solidFill>
              </a:rPr>
              <a:t>Yeyuno</a:t>
            </a:r>
          </a:p>
          <a:p>
            <a:pPr algn="ctr">
              <a:buFont typeface="Wingdings" pitchFamily="2" charset="2"/>
              <a:buChar char="ü"/>
            </a:pPr>
            <a:r>
              <a:rPr lang="es-ES_tradnl" sz="2400" b="1" dirty="0" err="1">
                <a:solidFill>
                  <a:srgbClr val="0000CC"/>
                </a:solidFill>
              </a:rPr>
              <a:t>Ileon</a:t>
            </a:r>
            <a:endParaRPr lang="es-AR" sz="2400" b="1" dirty="0">
              <a:solidFill>
                <a:srgbClr val="0000CC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215206" y="357166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….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52500"/>
            <a:ext cx="40957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1792287"/>
            <a:ext cx="5241925" cy="679449"/>
            <a:chOff x="1791" y="1129"/>
            <a:chExt cx="3853" cy="428"/>
          </a:xfrm>
        </p:grpSpPr>
        <p:sp>
          <p:nvSpPr>
            <p:cNvPr id="11275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6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1821" cy="4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Lipasa salival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b="1" i="1" dirty="0">
                  <a:solidFill>
                    <a:schemeClr val="accent2"/>
                  </a:solidFill>
                </a:rPr>
                <a:t>(muy poca actividad)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4340226"/>
            <a:ext cx="5864498" cy="2249488"/>
            <a:chOff x="1973" y="2734"/>
            <a:chExt cx="4166" cy="1417"/>
          </a:xfrm>
        </p:grpSpPr>
        <p:sp>
          <p:nvSpPr>
            <p:cNvPr id="11273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4" name="Text Box 8"/>
            <p:cNvSpPr txBox="1">
              <a:spLocks noChangeArrowheads="1"/>
            </p:cNvSpPr>
            <p:nvPr/>
          </p:nvSpPr>
          <p:spPr bwMode="auto">
            <a:xfrm>
              <a:off x="3836" y="2734"/>
              <a:ext cx="2303" cy="14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009900"/>
                  </a:solidFill>
                </a:rPr>
                <a:t> Hormonas :Secretina,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 smtClean="0">
                  <a:solidFill>
                    <a:srgbClr val="009900"/>
                  </a:solidFill>
                </a:rPr>
                <a:t>		</a:t>
              </a:r>
              <a:r>
                <a:rPr lang="es-ES" sz="2000" b="1" i="1" dirty="0" err="1" smtClean="0">
                  <a:solidFill>
                    <a:srgbClr val="009900"/>
                  </a:solidFill>
                </a:rPr>
                <a:t>Colecistoquinina</a:t>
              </a:r>
              <a:r>
                <a:rPr lang="es-ES" sz="2000" b="1" i="1" dirty="0" smtClean="0">
                  <a:solidFill>
                    <a:srgbClr val="009900"/>
                  </a:solidFill>
                </a:rPr>
                <a:t> </a:t>
              </a:r>
              <a:endParaRPr lang="es-ES" sz="2000" b="1" i="1" dirty="0">
                <a:solidFill>
                  <a:srgbClr val="0099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dirty="0">
                  <a:solidFill>
                    <a:srgbClr val="0000FF"/>
                  </a:solidFill>
                </a:rPr>
                <a:t> </a:t>
              </a:r>
              <a:r>
                <a:rPr lang="es-ES" sz="2000" b="1" i="1" dirty="0">
                  <a:solidFill>
                    <a:srgbClr val="0000FF"/>
                  </a:solidFill>
                </a:rPr>
                <a:t>Sales biliares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chemeClr val="accent2"/>
                  </a:solidFill>
                </a:rPr>
                <a:t> </a:t>
              </a:r>
              <a:r>
                <a:rPr lang="es-ES" sz="2000" b="1" i="1" dirty="0">
                  <a:solidFill>
                    <a:srgbClr val="C00000"/>
                  </a:solidFill>
                </a:rPr>
                <a:t>Lipasa pancreática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Estearasas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Fosfolipasas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Fosfatasas</a:t>
              </a:r>
              <a:endParaRPr lang="en-US" sz="2000" b="1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3521079"/>
            <a:ext cx="5715069" cy="401638"/>
            <a:chOff x="2245" y="2218"/>
            <a:chExt cx="4087" cy="253"/>
          </a:xfrm>
        </p:grpSpPr>
        <p:sp>
          <p:nvSpPr>
            <p:cNvPr id="11271" name="Line 10"/>
            <p:cNvSpPr>
              <a:spLocks noChangeShapeType="1"/>
            </p:cNvSpPr>
            <p:nvPr/>
          </p:nvSpPr>
          <p:spPr bwMode="auto">
            <a:xfrm flipV="1">
              <a:off x="2245" y="2358"/>
              <a:ext cx="1334" cy="29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2" name="Text Box 11"/>
            <p:cNvSpPr txBox="1">
              <a:spLocks noChangeArrowheads="1"/>
            </p:cNvSpPr>
            <p:nvPr/>
          </p:nvSpPr>
          <p:spPr bwMode="auto">
            <a:xfrm>
              <a:off x="3579" y="2218"/>
              <a:ext cx="2753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Lipasa gástrica </a:t>
              </a:r>
              <a:r>
                <a:rPr lang="es-ES" b="1" dirty="0">
                  <a:solidFill>
                    <a:schemeClr val="accent2"/>
                  </a:solidFill>
                </a:rPr>
                <a:t>(10-30 % de TG)</a:t>
              </a:r>
            </a:p>
          </p:txBody>
        </p:sp>
      </p:grpSp>
      <p:sp>
        <p:nvSpPr>
          <p:cNvPr id="11270" name="13 CuadroTexto"/>
          <p:cNvSpPr txBox="1">
            <a:spLocks noChangeArrowheads="1"/>
          </p:cNvSpPr>
          <p:nvPr/>
        </p:nvSpPr>
        <p:spPr bwMode="auto">
          <a:xfrm>
            <a:off x="857224" y="214313"/>
            <a:ext cx="73829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FF0000"/>
                </a:solidFill>
              </a:rPr>
              <a:t>Digestión y Absorción </a:t>
            </a:r>
            <a:r>
              <a:rPr lang="es-ES" sz="3200" b="1" dirty="0" smtClean="0">
                <a:solidFill>
                  <a:srgbClr val="FF0000"/>
                </a:solidFill>
              </a:rPr>
              <a:t>de los Lípidos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69325" cy="4786312"/>
          </a:xfr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BOCA</a:t>
            </a:r>
            <a:r>
              <a:rPr lang="es-ES" sz="2400" dirty="0">
                <a:solidFill>
                  <a:srgbClr val="0000CC"/>
                </a:solidFill>
              </a:rPr>
              <a:t> </a:t>
            </a:r>
            <a:r>
              <a:rPr lang="es-ES" sz="2400" b="1" dirty="0">
                <a:solidFill>
                  <a:srgbClr val="0000CC"/>
                </a:solidFill>
              </a:rPr>
              <a:t>: </a:t>
            </a:r>
            <a:r>
              <a:rPr lang="es-ES" sz="2400" b="1" i="1" dirty="0">
                <a:solidFill>
                  <a:srgbClr val="FF0000"/>
                </a:solidFill>
              </a:rPr>
              <a:t>Lipasa salival </a:t>
            </a:r>
            <a:r>
              <a:rPr lang="es-ES" sz="2000" dirty="0" smtClean="0">
                <a:solidFill>
                  <a:srgbClr val="0000CC"/>
                </a:solidFill>
              </a:rPr>
              <a:t>(mucosa lingual, poca actividad humanos, hidroliza uniones </a:t>
            </a:r>
            <a:r>
              <a:rPr lang="es-ES" sz="2000" dirty="0" err="1" smtClean="0">
                <a:solidFill>
                  <a:srgbClr val="0000CC"/>
                </a:solidFill>
              </a:rPr>
              <a:t>éster</a:t>
            </a:r>
            <a:r>
              <a:rPr lang="es-ES" sz="2000" dirty="0" smtClean="0">
                <a:solidFill>
                  <a:srgbClr val="0000CC"/>
                </a:solidFill>
              </a:rPr>
              <a:t> en TG)</a:t>
            </a:r>
            <a:endParaRPr lang="es-ES" sz="20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ESTÓMAGO</a:t>
            </a:r>
            <a:r>
              <a:rPr lang="es-ES" sz="2400" dirty="0" smtClean="0">
                <a:solidFill>
                  <a:srgbClr val="0000CC"/>
                </a:solidFill>
              </a:rPr>
              <a:t>: </a:t>
            </a:r>
            <a:r>
              <a:rPr lang="es-ES" sz="2400" b="1" i="1" dirty="0" smtClean="0">
                <a:solidFill>
                  <a:srgbClr val="FF0000"/>
                </a:solidFill>
              </a:rPr>
              <a:t>Lipasa Gástrica </a:t>
            </a:r>
            <a:r>
              <a:rPr lang="es-ES" sz="2000" dirty="0" smtClean="0">
                <a:solidFill>
                  <a:srgbClr val="0000CC"/>
                </a:solidFill>
              </a:rPr>
              <a:t>(importante en niños, hidroliza uniones </a:t>
            </a:r>
            <a:r>
              <a:rPr lang="es-ES" sz="2000" dirty="0" err="1" smtClean="0">
                <a:solidFill>
                  <a:srgbClr val="0000CC"/>
                </a:solidFill>
              </a:rPr>
              <a:t>éster</a:t>
            </a:r>
            <a:r>
              <a:rPr lang="es-ES" sz="2000" dirty="0" smtClean="0">
                <a:solidFill>
                  <a:srgbClr val="0000CC"/>
                </a:solidFill>
              </a:rPr>
              <a:t> en posición 1,3 de TG, 10-20% TG</a:t>
            </a:r>
            <a:r>
              <a:rPr lang="es-ES" sz="1800" dirty="0" smtClean="0">
                <a:solidFill>
                  <a:srgbClr val="0000CC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lvl="4"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</a:t>
            </a:r>
            <a:r>
              <a:rPr lang="es-ES" sz="2400" i="1" dirty="0">
                <a:solidFill>
                  <a:srgbClr val="0000CC"/>
                </a:solidFill>
              </a:rPr>
              <a:t>                  </a:t>
            </a:r>
            <a:endParaRPr lang="es-ES" sz="2400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INTESTINO DELGADO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 smtClean="0"/>
              <a:t>                                                         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		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b="1" u="sng" dirty="0">
                <a:solidFill>
                  <a:srgbClr val="009900"/>
                </a:solidFill>
              </a:rPr>
              <a:t>Secretina</a:t>
            </a:r>
            <a:r>
              <a:rPr lang="es-ES" sz="2400" dirty="0">
                <a:solidFill>
                  <a:srgbClr val="0000CC"/>
                </a:solidFill>
              </a:rPr>
              <a:t>	    </a:t>
            </a:r>
            <a:r>
              <a:rPr lang="es-ES" sz="2400" dirty="0" smtClean="0">
                <a:solidFill>
                  <a:srgbClr val="0000CC"/>
                </a:solidFill>
              </a:rPr>
              <a:t>Secreción </a:t>
            </a:r>
            <a:r>
              <a:rPr lang="es-ES" sz="2400" dirty="0">
                <a:solidFill>
                  <a:srgbClr val="0000CC"/>
                </a:solidFill>
              </a:rPr>
              <a:t>de electrolitos y  líquidos </a:t>
            </a:r>
            <a:r>
              <a:rPr lang="es-ES" sz="2400" dirty="0" smtClean="0">
                <a:solidFill>
                  <a:srgbClr val="0000CC"/>
                </a:solidFill>
              </a:rPr>
              <a:t>pancreáticos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b="1" u="sng" dirty="0" err="1" smtClean="0">
                <a:solidFill>
                  <a:srgbClr val="009900"/>
                </a:solidFill>
              </a:rPr>
              <a:t>Colecistoquinina</a:t>
            </a:r>
            <a:r>
              <a:rPr lang="es-ES" sz="2400" dirty="0" smtClean="0">
                <a:solidFill>
                  <a:srgbClr val="0000CC"/>
                </a:solidFill>
              </a:rPr>
              <a:t>	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VESÍCULA BILIAR </a:t>
            </a:r>
            <a:r>
              <a:rPr lang="es-ES" sz="2400" dirty="0" smtClean="0">
                <a:solidFill>
                  <a:srgbClr val="0000CC"/>
                </a:solidFill>
              </a:rPr>
              <a:t>Contracción</a:t>
            </a:r>
            <a:r>
              <a:rPr lang="es-ES" sz="2000" dirty="0" smtClean="0">
                <a:solidFill>
                  <a:srgbClr val="0000CC"/>
                </a:solidFill>
              </a:rPr>
              <a:t>                </a:t>
            </a:r>
            <a:r>
              <a:rPr lang="es-ES" sz="2400" b="1" dirty="0" smtClean="0">
                <a:solidFill>
                  <a:srgbClr val="FF0000"/>
                </a:solidFill>
              </a:rPr>
              <a:t>Bilis</a:t>
            </a:r>
            <a:endParaRPr lang="es-ES" sz="24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PANCREAS</a:t>
            </a:r>
            <a:r>
              <a:rPr lang="es-ES" sz="2400" dirty="0">
                <a:solidFill>
                  <a:srgbClr val="0000CC"/>
                </a:solidFill>
              </a:rPr>
              <a:t>            </a:t>
            </a:r>
            <a:r>
              <a:rPr lang="es-ES" sz="2400" b="1" dirty="0">
                <a:solidFill>
                  <a:srgbClr val="FF0000"/>
                </a:solidFill>
              </a:rPr>
              <a:t>Secreción de Enzimas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1714480" y="5286388"/>
            <a:ext cx="1714512" cy="40639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síntesis por células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duodeno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643188" y="5857875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785938" y="500062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929438" y="5857875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r>
              <a:rPr lang="es-ES_tradnl" dirty="0" smtClean="0"/>
              <a:t>   </a:t>
            </a:r>
            <a:endParaRPr lang="es-AR" dirty="0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4714875" y="6215063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571750" y="6072188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3643313" y="3286125"/>
            <a:ext cx="5500687" cy="1390650"/>
            <a:chOff x="4029076" y="3284537"/>
            <a:chExt cx="2938735" cy="1390365"/>
          </a:xfrm>
        </p:grpSpPr>
        <p:grpSp>
          <p:nvGrpSpPr>
            <p:cNvPr id="15375" name="Group 1031"/>
            <p:cNvGrpSpPr>
              <a:grpSpLocks/>
            </p:cNvGrpSpPr>
            <p:nvPr/>
          </p:nvGrpSpPr>
          <p:grpSpPr bwMode="auto">
            <a:xfrm>
              <a:off x="4029076" y="3643314"/>
              <a:ext cx="503238" cy="792162"/>
              <a:chOff x="2581" y="2387"/>
              <a:chExt cx="317" cy="499"/>
            </a:xfrm>
          </p:grpSpPr>
          <p:sp>
            <p:nvSpPr>
              <p:cNvPr id="15378" name="Line 6"/>
              <p:cNvSpPr>
                <a:spLocks noChangeShapeType="1"/>
              </p:cNvSpPr>
              <p:nvPr/>
            </p:nvSpPr>
            <p:spPr bwMode="auto">
              <a:xfrm flipV="1">
                <a:off x="2581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5379" name="Line 7"/>
              <p:cNvSpPr>
                <a:spLocks noChangeShapeType="1"/>
              </p:cNvSpPr>
              <p:nvPr/>
            </p:nvSpPr>
            <p:spPr bwMode="auto">
              <a:xfrm>
                <a:off x="2581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498086" y="3284537"/>
              <a:ext cx="2469725" cy="738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Lipasa Pancreática</a:t>
              </a:r>
              <a:r>
                <a:rPr lang="es-ES" sz="2400" b="1" i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</a:t>
              </a:r>
              <a:r>
                <a:rPr lang="es-ES" sz="2400" dirty="0">
                  <a:solidFill>
                    <a:srgbClr val="0000CC"/>
                  </a:solidFill>
                </a:rPr>
                <a:t>(</a:t>
              </a:r>
              <a:r>
                <a:rPr lang="es-ES" dirty="0">
                  <a:solidFill>
                    <a:srgbClr val="0000CC"/>
                  </a:solidFill>
                </a:rPr>
                <a:t>hidroliza uniones </a:t>
              </a:r>
              <a:r>
                <a:rPr lang="es-ES" dirty="0" err="1">
                  <a:solidFill>
                    <a:srgbClr val="0000CC"/>
                  </a:solidFill>
                </a:rPr>
                <a:t>éster</a:t>
              </a:r>
              <a:r>
                <a:rPr lang="es-ES" dirty="0">
                  <a:solidFill>
                    <a:srgbClr val="0000CC"/>
                  </a:solidFill>
                </a:rPr>
                <a:t> en posición 1,3 de TG)</a:t>
              </a:r>
              <a:endParaRPr lang="es-ES_tradnl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525226" y="4213035"/>
              <a:ext cx="2070261" cy="461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Sales biliares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2400" b="1" smtClean="0">
                <a:solidFill>
                  <a:srgbClr val="C00000"/>
                </a:solidFill>
                <a:latin typeface="Arial Rounded MT Bold" pitchFamily="34" charset="0"/>
              </a:rPr>
              <a:t>Órganos que intervienen</a:t>
            </a:r>
            <a:endParaRPr lang="es-ES_tradnl" sz="24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18" name="17 Flecha izquierda, derecha y arriba"/>
          <p:cNvSpPr/>
          <p:nvPr/>
        </p:nvSpPr>
        <p:spPr>
          <a:xfrm rot="5400000">
            <a:off x="1188244" y="5312569"/>
            <a:ext cx="488950" cy="293688"/>
          </a:xfrm>
          <a:prstGeom prst="leftRightUpArrow">
            <a:avLst>
              <a:gd name="adj1" fmla="val 25000"/>
              <a:gd name="adj2" fmla="val 3427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  <p:bldP spid="3080" grpId="0" uiExpand="1" animBg="1"/>
      <p:bldP spid="3081" grpId="0" uiExpand="1" animBg="1"/>
      <p:bldP spid="3082" grpId="0" uiExpand="1" animBg="1"/>
      <p:bldP spid="33800" grpId="0" uiExpand="1" animBg="1"/>
      <p:bldP spid="33801" grpId="0" uiExpand="1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50" y="1143000"/>
            <a:ext cx="8286750" cy="16922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comunes:</a:t>
            </a:r>
            <a:endParaRPr lang="es-A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000" dirty="0"/>
              <a:t>Insolubles en </a:t>
            </a:r>
            <a:r>
              <a:rPr lang="es-AR" sz="2000" dirty="0" smtClean="0"/>
              <a:t>agua</a:t>
            </a:r>
            <a:endParaRPr lang="es-AR" sz="2000" dirty="0"/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u="sng" dirty="0"/>
              <a:t>No</a:t>
            </a:r>
            <a:r>
              <a:rPr lang="es-ES_tradnl" sz="2000" dirty="0"/>
              <a:t> forman estructuras poliméricas </a:t>
            </a:r>
            <a:r>
              <a:rPr lang="es-ES_tradnl" sz="2000" dirty="0" smtClean="0"/>
              <a:t>(</a:t>
            </a:r>
            <a:r>
              <a:rPr lang="es-ES_tradnl" sz="2000" dirty="0"/>
              <a:t>como </a:t>
            </a:r>
            <a:r>
              <a:rPr lang="es-ES_tradnl" sz="2000" dirty="0" smtClean="0"/>
              <a:t>sí ocurre en los 					polisacáridos y </a:t>
            </a:r>
            <a:r>
              <a:rPr lang="es-ES_tradnl" sz="2000" dirty="0" err="1" smtClean="0"/>
              <a:t>polipéptidos</a:t>
            </a:r>
            <a:r>
              <a:rPr lang="es-ES_tradnl" sz="2000" dirty="0"/>
              <a:t>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3000375"/>
            <a:ext cx="8286750" cy="255454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Comprenden</a:t>
            </a:r>
            <a:r>
              <a:rPr lang="es-AR" sz="2000" b="1" i="1" dirty="0"/>
              <a:t>:</a:t>
            </a:r>
            <a:r>
              <a:rPr lang="es-AR" sz="2000" dirty="0"/>
              <a:t> una amplia variedad de sustancias químicas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smtClean="0"/>
              <a:t>Ácidos grasos libres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smtClean="0"/>
              <a:t>Triglicéridos </a:t>
            </a:r>
            <a:r>
              <a:rPr lang="es-AR" sz="2000" b="1" dirty="0"/>
              <a:t>(TG) o grasas neutras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 smtClean="0"/>
              <a:t>Fosfolípidos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Glucolípidos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smtClean="0"/>
              <a:t>Colesterol</a:t>
            </a:r>
          </a:p>
          <a:p>
            <a:pPr>
              <a:defRPr/>
            </a:pPr>
            <a:r>
              <a:rPr lang="es-ES" sz="2000" b="1" dirty="0" smtClean="0"/>
              <a:t>	etc.</a:t>
            </a:r>
            <a:endParaRPr lang="es-AR" sz="2000" b="1" dirty="0"/>
          </a:p>
          <a:p>
            <a:pPr>
              <a:defRPr/>
            </a:pP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5" y="5357813"/>
            <a:ext cx="8215341" cy="13239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AR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hombre constituyen: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más del 10 % del peso corporal de un individuo adulto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aproximadamente el 40 % de las calorías de la alimentación </a:t>
            </a:r>
            <a:r>
              <a:rPr lang="es-AR" sz="2000" dirty="0" smtClean="0"/>
              <a:t>diaria</a:t>
            </a:r>
          </a:p>
          <a:p>
            <a:pPr>
              <a:defRPr/>
            </a:pPr>
            <a:r>
              <a:rPr lang="es-ES_tradnl" dirty="0" smtClean="0"/>
              <a:t>(se </a:t>
            </a:r>
            <a:r>
              <a:rPr lang="es-ES_tradnl" dirty="0"/>
              <a:t>recomienda no más del 30%)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</a:t>
            </a:r>
            <a:r>
              <a:rPr lang="es-A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 LÍPIDOS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14488"/>
            <a:ext cx="8389968" cy="4643470"/>
          </a:xfr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Lipasa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s-E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Ataca 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uniones </a:t>
            </a:r>
            <a:r>
              <a:rPr lang="es-E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ésteres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de posición 1 y 3 de los TG dejando </a:t>
            </a:r>
            <a:r>
              <a:rPr lang="es-E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monoglicéridos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esterificados en </a:t>
            </a:r>
            <a:r>
              <a:rPr lang="es-E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 2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Esterasa</a:t>
            </a: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Hidroliza la unión 2 del </a:t>
            </a:r>
            <a:r>
              <a:rPr lang="es-ES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monoglicérido</a:t>
            </a:r>
            <a:endParaRPr lang="es-ES" sz="2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i="1" u="sng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Fosfolipasa</a:t>
            </a: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es-ES" sz="2400" b="1" i="1" u="sng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Actúa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sobre C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 </a:t>
            </a:r>
            <a:r>
              <a:rPr lang="es-E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fosfolípidos</a:t>
            </a:r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Fosfatasa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Hidroliza unión fosfato de </a:t>
            </a:r>
            <a:r>
              <a:rPr lang="es-ES" sz="2400" b="1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lisolecitina</a:t>
            </a:r>
            <a:endParaRPr lang="es-ES" sz="24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u="sng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Colesterol </a:t>
            </a:r>
            <a:r>
              <a:rPr lang="es-ES" sz="2400" b="1" i="1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esterasa</a:t>
            </a:r>
            <a:r>
              <a:rPr lang="es-E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Actúa </a:t>
            </a:r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sobre </a:t>
            </a:r>
            <a:r>
              <a:rPr lang="es-E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ésteres</a:t>
            </a:r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colesterol</a:t>
            </a:r>
            <a:endParaRPr lang="es-ES" sz="2400" b="1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28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</a:t>
            </a:r>
            <a:br>
              <a:rPr 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AR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Función</a:t>
            </a:r>
            <a:endParaRPr lang="es-ES" sz="28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428625" y="1428736"/>
            <a:ext cx="8229600" cy="5429264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_tradnl" sz="2400" b="1" dirty="0" smtClean="0">
                <a:latin typeface="Arial" charset="0"/>
                <a:cs typeface="Arial" charset="0"/>
              </a:rPr>
              <a:t>Son sales de Ácidos Biliares (bilis) neutralizados con </a:t>
            </a:r>
            <a:r>
              <a:rPr lang="es-ES_tradnl" sz="2400" b="1" dirty="0" err="1" smtClean="0">
                <a:latin typeface="Arial" charset="0"/>
                <a:cs typeface="Arial" charset="0"/>
              </a:rPr>
              <a:t>Na</a:t>
            </a:r>
            <a:r>
              <a:rPr lang="es-ES_tradnl" sz="2400" b="1" baseline="30000" dirty="0" smtClean="0">
                <a:latin typeface="Arial" charset="0"/>
                <a:cs typeface="Arial" charset="0"/>
              </a:rPr>
              <a:t>+</a:t>
            </a:r>
          </a:p>
          <a:p>
            <a:pPr eaLnBrk="1" hangingPunct="1"/>
            <a:r>
              <a:rPr lang="es-ES_tradnl" sz="2400" b="1" dirty="0" smtClean="0">
                <a:latin typeface="Arial" charset="0"/>
                <a:cs typeface="Arial" charset="0"/>
              </a:rPr>
              <a:t>Actúan como </a:t>
            </a:r>
            <a:r>
              <a:rPr lang="es-ES_tradnl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detergentes</a:t>
            </a:r>
            <a:endParaRPr lang="es-AR" sz="2400" b="1" dirty="0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s-AR" sz="2400" b="1" dirty="0" smtClean="0">
                <a:latin typeface="Arial" charset="0"/>
                <a:cs typeface="Arial" charset="0"/>
              </a:rPr>
              <a:t>Reducen la tensión superficial (emulsión de grasas)</a:t>
            </a:r>
          </a:p>
          <a:p>
            <a:pPr eaLnBrk="1" hangingPunct="1"/>
            <a:r>
              <a:rPr lang="es-ES_tradnl" sz="2400" b="1" dirty="0" smtClean="0">
                <a:latin typeface="Arial" charset="0"/>
                <a:cs typeface="Arial" charset="0"/>
              </a:rPr>
              <a:t>Cuando alcanzan una concentración crítica se agrupan formando las “</a:t>
            </a:r>
            <a:r>
              <a:rPr lang="es-ES_tradnl" sz="2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micelas</a:t>
            </a:r>
            <a:r>
              <a:rPr lang="es-ES_tradnl" sz="2400" b="1" dirty="0" smtClean="0">
                <a:latin typeface="Arial" charset="0"/>
                <a:cs typeface="Arial" charset="0"/>
              </a:rPr>
              <a:t>” </a:t>
            </a:r>
            <a:endParaRPr lang="es-AR" sz="2400" b="1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AR" sz="2400" b="1" dirty="0" smtClean="0">
                <a:latin typeface="Arial" charset="0"/>
                <a:cs typeface="Arial" charset="0"/>
              </a:rPr>
              <a:t>Aumentan la acción de la </a:t>
            </a:r>
            <a:r>
              <a:rPr lang="es-AR" sz="2400" b="1" i="1" dirty="0" smtClean="0">
                <a:latin typeface="Arial" charset="0"/>
                <a:cs typeface="Arial" charset="0"/>
              </a:rPr>
              <a:t>lipasa</a:t>
            </a:r>
          </a:p>
          <a:p>
            <a:pPr eaLnBrk="1" hangingPunct="1"/>
            <a:r>
              <a:rPr lang="es-AR" sz="2400" b="1" dirty="0" smtClean="0">
                <a:latin typeface="Arial" charset="0"/>
                <a:cs typeface="Arial" charset="0"/>
              </a:rPr>
              <a:t>Mantienen los lípidos en pequeñas micelas en suspensión en el medio acuoso del contenido intestinal y aumentan la superficie de ataque de las enzimas </a:t>
            </a:r>
            <a:r>
              <a:rPr lang="es-AR" sz="2400" b="1" dirty="0" err="1" smtClean="0">
                <a:latin typeface="Arial" charset="0"/>
                <a:cs typeface="Arial" charset="0"/>
              </a:rPr>
              <a:t>lipolíticas</a:t>
            </a:r>
            <a:endParaRPr lang="es-ES" sz="2400" b="1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AR" sz="2400" b="1" dirty="0" smtClean="0">
                <a:latin typeface="Arial" charset="0"/>
                <a:cs typeface="Arial" charset="0"/>
              </a:rPr>
              <a:t>Favorecen la absorción de vitaminas</a:t>
            </a:r>
          </a:p>
          <a:p>
            <a:pPr eaLnBrk="1" hangingPunct="1"/>
            <a:r>
              <a:rPr lang="es-AR" sz="2400" b="1" dirty="0" smtClean="0">
                <a:latin typeface="Arial" charset="0"/>
                <a:cs typeface="Arial" charset="0"/>
              </a:rPr>
              <a:t>Acción </a:t>
            </a:r>
            <a:r>
              <a:rPr lang="es-AR" sz="2400" b="1" dirty="0" err="1" smtClean="0">
                <a:latin typeface="Arial" charset="0"/>
                <a:cs typeface="Arial" charset="0"/>
              </a:rPr>
              <a:t>colerética</a:t>
            </a:r>
            <a:r>
              <a:rPr lang="es-AR" sz="2400" b="1" dirty="0" smtClean="0">
                <a:latin typeface="Arial" charset="0"/>
                <a:cs typeface="Arial" charset="0"/>
              </a:rPr>
              <a:t> (estimulan la producción de bilis)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357554" y="2857496"/>
            <a:ext cx="857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pic>
        <p:nvPicPr>
          <p:cNvPr id="4" name="Picture 6" descr="Resultado de imagen para sales biliares y emulsiÃ³n de gras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366" y="1857364"/>
            <a:ext cx="8218476" cy="350046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071538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Más"/>
          <p:cNvSpPr/>
          <p:nvPr/>
        </p:nvSpPr>
        <p:spPr>
          <a:xfrm>
            <a:off x="3357554" y="2928934"/>
            <a:ext cx="1000132" cy="114300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CuadroTexto"/>
          <p:cNvSpPr txBox="1"/>
          <p:nvPr/>
        </p:nvSpPr>
        <p:spPr>
          <a:xfrm>
            <a:off x="5380491" y="4435626"/>
            <a:ext cx="254909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/>
              <a:t>Grasa emulsionada</a:t>
            </a:r>
          </a:p>
          <a:p>
            <a:pPr algn="ctr"/>
            <a:r>
              <a:rPr lang="es-ES" sz="2000" b="1" dirty="0" smtClean="0"/>
              <a:t>en micelas</a:t>
            </a:r>
            <a:endParaRPr lang="es-AR" sz="2000" b="1" dirty="0"/>
          </a:p>
        </p:txBody>
      </p:sp>
      <p:sp>
        <p:nvSpPr>
          <p:cNvPr id="9" name="Rectángulo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643998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sz="32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9"/>
          <p:cNvGrpSpPr>
            <a:grpSpLocks/>
          </p:cNvGrpSpPr>
          <p:nvPr/>
        </p:nvGrpSpPr>
        <p:grpSpPr bwMode="auto">
          <a:xfrm>
            <a:off x="468313" y="2178050"/>
            <a:ext cx="8675687" cy="3894138"/>
            <a:chOff x="295" y="1207"/>
            <a:chExt cx="5465" cy="2453"/>
          </a:xfrm>
        </p:grpSpPr>
        <p:pic>
          <p:nvPicPr>
            <p:cNvPr id="14344" name="Imagen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Cuadro de texto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44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dirty="0"/>
                <a:t>Acido </a:t>
              </a:r>
              <a:r>
                <a:rPr lang="es-ES_tradnl" sz="1600" b="1" dirty="0" smtClean="0"/>
                <a:t>cólico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600" b="1" dirty="0" smtClean="0"/>
                <a:t>(ácido biliar)</a:t>
              </a:r>
              <a:endParaRPr lang="es-ES_tradnl" sz="1600" b="1" dirty="0"/>
            </a:p>
          </p:txBody>
        </p:sp>
        <p:sp>
          <p:nvSpPr>
            <p:cNvPr id="14346" name="Cuadro de texto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Fase hidrofóbica</a:t>
              </a:r>
            </a:p>
          </p:txBody>
        </p:sp>
        <p:sp>
          <p:nvSpPr>
            <p:cNvPr id="14347" name="Cuadro de texto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 dirty="0"/>
                <a:t>Fase </a:t>
              </a:r>
              <a:r>
                <a:rPr lang="es-ES_tradnl" sz="1600" b="1" dirty="0" err="1"/>
                <a:t>hidrofílica</a:t>
              </a:r>
              <a:endParaRPr lang="es-ES_tradnl" sz="1600" b="1" dirty="0"/>
            </a:p>
          </p:txBody>
        </p:sp>
        <p:sp>
          <p:nvSpPr>
            <p:cNvPr id="14348" name="Cuadro de texto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 dirty="0" err="1"/>
                <a:t>Asociac</a:t>
              </a:r>
              <a:r>
                <a:rPr lang="es-ES_tradnl" sz="1600" b="1" dirty="0"/>
                <a:t>. con TG</a:t>
              </a:r>
            </a:p>
          </p:txBody>
        </p:sp>
        <p:sp>
          <p:nvSpPr>
            <p:cNvPr id="14349" name="Cuadro de texto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SALES BILIARES</a:t>
              </a:r>
            </a:p>
          </p:txBody>
        </p:sp>
        <p:sp>
          <p:nvSpPr>
            <p:cNvPr id="14350" name="Cuadro de texto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/>
                <a:t>MICELAS</a:t>
              </a:r>
            </a:p>
          </p:txBody>
        </p:sp>
        <p:sp>
          <p:nvSpPr>
            <p:cNvPr id="14351" name="Cuadro de texto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Sales biliares</a:t>
              </a:r>
            </a:p>
          </p:txBody>
        </p:sp>
        <p:sp>
          <p:nvSpPr>
            <p:cNvPr id="14352" name="Cuadro de texto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i="1"/>
                <a:t>Lipasa </a:t>
              </a:r>
              <a:r>
                <a:rPr lang="es-ES_tradnl" sz="1600" b="1"/>
                <a:t>pancreática</a:t>
              </a:r>
            </a:p>
          </p:txBody>
        </p:sp>
        <p:sp>
          <p:nvSpPr>
            <p:cNvPr id="14353" name="Cuadro de texto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Triacilglicerol</a:t>
              </a:r>
            </a:p>
          </p:txBody>
        </p:sp>
        <p:sp>
          <p:nvSpPr>
            <p:cNvPr id="14354" name="Cuadro de texto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Digestión </a:t>
              </a:r>
              <a:r>
                <a:rPr lang="es-ES_tradnl" sz="1600" b="1" i="1"/>
                <a:t>lipasa</a:t>
              </a:r>
            </a:p>
          </p:txBody>
        </p:sp>
        <p:sp>
          <p:nvSpPr>
            <p:cNvPr id="14355" name="Cuadro de texto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/>
                <a:t>ACIDO GRASO</a:t>
              </a:r>
            </a:p>
          </p:txBody>
        </p:sp>
      </p:grpSp>
      <p:sp>
        <p:nvSpPr>
          <p:cNvPr id="21524" name="Rectángulo 20"/>
          <p:cNvSpPr>
            <a:spLocks noChangeArrowheads="1"/>
          </p:cNvSpPr>
          <p:nvPr/>
        </p:nvSpPr>
        <p:spPr bwMode="auto">
          <a:xfrm>
            <a:off x="5292725" y="1968500"/>
            <a:ext cx="3851275" cy="4103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1506" name="Rectángulo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sz="32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4341" name="Cuadro de texto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2400">
              <a:latin typeface="Times New Roman" pitchFamily="18" charset="0"/>
            </a:endParaRPr>
          </a:p>
        </p:txBody>
      </p:sp>
      <p:sp>
        <p:nvSpPr>
          <p:cNvPr id="21522" name="Cuadro de texto 18"/>
          <p:cNvSpPr txBox="1">
            <a:spLocks noChangeArrowheads="1"/>
          </p:cNvSpPr>
          <p:nvPr/>
        </p:nvSpPr>
        <p:spPr bwMode="auto">
          <a:xfrm>
            <a:off x="285720" y="5929330"/>
            <a:ext cx="8534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u="sng" dirty="0" err="1"/>
              <a:t>Colipasa</a:t>
            </a:r>
            <a:r>
              <a:rPr lang="es-ES_tradnl" b="1" dirty="0"/>
              <a:t>: Péptido que forma complejo con lipasa, desplaza a las sales biliares, permite la unión de </a:t>
            </a:r>
            <a:r>
              <a:rPr lang="es-ES_tradnl" b="1" i="1" dirty="0"/>
              <a:t>L</a:t>
            </a:r>
            <a:r>
              <a:rPr lang="es-ES_tradnl" b="1" i="1" dirty="0" smtClean="0"/>
              <a:t>ipasa </a:t>
            </a:r>
            <a:r>
              <a:rPr lang="es-ES_tradnl" b="1" i="1" dirty="0"/>
              <a:t>pancreática </a:t>
            </a:r>
            <a:r>
              <a:rPr lang="es-ES_tradnl" b="1" dirty="0"/>
              <a:t>y la degradación de TG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142844" y="1571612"/>
            <a:ext cx="8786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 dirty="0"/>
              <a:t>Contenido interno de las micelas: compuestos finales de la digestión</a:t>
            </a:r>
          </a:p>
          <a:p>
            <a:pPr algn="ctr"/>
            <a:r>
              <a:rPr lang="es-ES_tradnl" b="1" dirty="0"/>
              <a:t> (MAG, AG cadena larga, </a:t>
            </a:r>
            <a:r>
              <a:rPr lang="es-ES_tradnl" b="1" dirty="0" err="1"/>
              <a:t>lisofosfolípidos</a:t>
            </a:r>
            <a:r>
              <a:rPr lang="es-ES_tradnl" b="1" dirty="0"/>
              <a:t>, colesterol, vitaminas liposolubles)</a:t>
            </a:r>
            <a:endParaRPr lang="es-A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nimBg="1"/>
      <p:bldP spid="21506" grpId="0" animBg="1"/>
      <p:bldP spid="21522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 Y PROF. CS BIOL – LIC. BIOTECNOLOGÍA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1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>
                <a:latin typeface="Calibri" pitchFamily="34" charset="0"/>
              </a:rPr>
              <a:t>PROGRAMA ANALITICO Y/O DE EXAMEN</a:t>
            </a:r>
          </a:p>
          <a:p>
            <a:r>
              <a:rPr lang="es-AR" sz="2400" b="1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sz="240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sz="2400">
                <a:solidFill>
                  <a:srgbClr val="0070C0"/>
                </a:solidFill>
                <a:latin typeface="Calibri" pitchFamily="34" charset="0"/>
              </a:rPr>
            </a:br>
            <a:endParaRPr lang="es-AR" sz="240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792956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Tema </a:t>
            </a: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	</a:t>
            </a:r>
            <a:r>
              <a:rPr lang="es-ES_tradnl" sz="3200" b="1" dirty="0">
                <a:solidFill>
                  <a:srgbClr val="C00000"/>
                </a:solidFill>
                <a:latin typeface="+mj-lt"/>
              </a:rPr>
              <a:t>METABOLISMO DE </a:t>
            </a:r>
            <a:r>
              <a:rPr lang="es-ES_tradnl" sz="3200" b="1" dirty="0" smtClean="0">
                <a:solidFill>
                  <a:srgbClr val="C00000"/>
                </a:solidFill>
                <a:latin typeface="+mj-lt"/>
              </a:rPr>
              <a:t>LÍPIDOS (I)</a:t>
            </a:r>
            <a:endParaRPr lang="es-ES_tradnl" sz="3200" b="1" dirty="0">
              <a:solidFill>
                <a:srgbClr val="C00000"/>
              </a:solidFill>
              <a:latin typeface="+mj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ES_tradnl" sz="3200" b="1" dirty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s-A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5 Rectángulo"/>
          <p:cNvSpPr>
            <a:spLocks noChangeArrowheads="1"/>
          </p:cNvSpPr>
          <p:nvPr/>
        </p:nvSpPr>
        <p:spPr bwMode="auto">
          <a:xfrm>
            <a:off x="357188" y="1571612"/>
            <a:ext cx="7358062" cy="4708981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AR" sz="2000" b="1" dirty="0">
                <a:solidFill>
                  <a:srgbClr val="0000CC"/>
                </a:solidFill>
              </a:rPr>
              <a:t>Digestión y absorción de </a:t>
            </a:r>
            <a:r>
              <a:rPr lang="es-AR" sz="2000" b="1" dirty="0" smtClean="0">
                <a:solidFill>
                  <a:srgbClr val="0000CC"/>
                </a:solidFill>
              </a:rPr>
              <a:t>Lípidos </a:t>
            </a:r>
            <a:endParaRPr lang="es-AR" sz="2000" b="1" dirty="0"/>
          </a:p>
          <a:p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 smtClean="0">
                <a:solidFill>
                  <a:srgbClr val="0000CC"/>
                </a:solidFill>
              </a:rPr>
              <a:t>Degradación de Ácidos grasos por Beta-oxidación</a:t>
            </a:r>
          </a:p>
          <a:p>
            <a:endParaRPr lang="es-AR" sz="2000" b="1" dirty="0" smtClean="0">
              <a:solidFill>
                <a:srgbClr val="0000CC"/>
              </a:solidFill>
            </a:endParaRPr>
          </a:p>
          <a:p>
            <a:pPr>
              <a:buFont typeface="Arial" charset="0"/>
              <a:buChar char="•"/>
            </a:pPr>
            <a:r>
              <a:rPr lang="es-AR" sz="2000" b="1" dirty="0" smtClean="0"/>
              <a:t>Degradación de Ácidos </a:t>
            </a:r>
            <a:r>
              <a:rPr lang="es-AR" sz="2000" b="1" dirty="0"/>
              <a:t>grasos </a:t>
            </a:r>
            <a:r>
              <a:rPr lang="es-AR" sz="2000" b="1" dirty="0" smtClean="0"/>
              <a:t>saturados e insaturados. </a:t>
            </a:r>
            <a:r>
              <a:rPr lang="es-AR" sz="2000" b="1" dirty="0"/>
              <a:t>Regulación en la utilización de </a:t>
            </a:r>
            <a:r>
              <a:rPr lang="es-AR" sz="2000" b="1" dirty="0" smtClean="0"/>
              <a:t>sustrato.</a:t>
            </a:r>
            <a:endParaRPr lang="es-AR" sz="2000" b="1" dirty="0"/>
          </a:p>
          <a:p>
            <a:r>
              <a:rPr lang="es-AR" sz="2000" b="1" dirty="0" smtClean="0"/>
              <a:t>Oxidación </a:t>
            </a:r>
            <a:r>
              <a:rPr lang="es-AR" sz="2000" b="1" dirty="0"/>
              <a:t>de ácidos grasos de número impar de átomos de </a:t>
            </a:r>
            <a:r>
              <a:rPr lang="es-AR" sz="2000" b="1" dirty="0" smtClean="0"/>
              <a:t>carbono.</a:t>
            </a:r>
          </a:p>
          <a:p>
            <a:endParaRPr lang="es-AR" sz="2000" b="1" dirty="0" smtClean="0"/>
          </a:p>
          <a:p>
            <a:pPr>
              <a:buFont typeface="Arial" pitchFamily="34" charset="0"/>
              <a:buChar char="•"/>
            </a:pPr>
            <a:r>
              <a:rPr lang="es-AR" sz="2000" b="1" dirty="0" smtClean="0"/>
              <a:t>Ciclo del </a:t>
            </a:r>
            <a:r>
              <a:rPr lang="es-AR" sz="2000" b="1" dirty="0" err="1" smtClean="0"/>
              <a:t>Glioxilato</a:t>
            </a:r>
            <a:r>
              <a:rPr lang="es-AR" sz="2000" b="1" dirty="0" smtClean="0"/>
              <a:t>. Localización. Importancia.</a:t>
            </a:r>
            <a:endParaRPr lang="es-AR" sz="2000" b="1" dirty="0"/>
          </a:p>
          <a:p>
            <a:pPr>
              <a:buFont typeface="Arial" charset="0"/>
              <a:buChar char="•"/>
            </a:pPr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 smtClean="0"/>
              <a:t>Oxidación </a:t>
            </a:r>
            <a:r>
              <a:rPr lang="es-AR" sz="2000" b="1" dirty="0" err="1" smtClean="0"/>
              <a:t>peroxisómica</a:t>
            </a:r>
            <a:r>
              <a:rPr lang="es-AR" sz="2000" b="1" dirty="0" smtClean="0"/>
              <a:t> de ácidos grasos, rendimiento energético.</a:t>
            </a:r>
          </a:p>
          <a:p>
            <a:endParaRPr lang="es-AR" sz="2000" b="1" dirty="0"/>
          </a:p>
          <a:p>
            <a:pPr>
              <a:buFont typeface="Arial" charset="0"/>
              <a:buChar char="•"/>
            </a:pPr>
            <a:r>
              <a:rPr lang="es-AR" sz="2000" b="1" dirty="0"/>
              <a:t>Cuerpos </a:t>
            </a:r>
            <a:r>
              <a:rPr lang="es-AR" sz="2000" b="1" dirty="0" err="1" smtClean="0"/>
              <a:t>cetónicos</a:t>
            </a:r>
            <a:r>
              <a:rPr lang="es-AR" sz="2000" b="1" dirty="0" smtClean="0"/>
              <a:t>, síntesis y utilización.</a:t>
            </a:r>
            <a:endParaRPr lang="es-AR" sz="20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61325" y="357188"/>
            <a:ext cx="10826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4714875"/>
            <a:ext cx="657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7643813" y="1357313"/>
            <a:ext cx="500062" cy="785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3F5FD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0068" y="2643182"/>
            <a:ext cx="897393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s-ES_tradnl" b="1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/>
            <a:r>
              <a:rPr lang="es-ES_tradnl" b="1" i="1" dirty="0" smtClean="0">
                <a:solidFill>
                  <a:srgbClr val="FF0066"/>
                </a:solidFill>
                <a:latin typeface="Comic Sans MS" pitchFamily="66" charset="0"/>
              </a:rPr>
              <a:t>CONTESTAR LOS SIGUIENTES INTERROGANTES</a:t>
            </a:r>
          </a:p>
          <a:p>
            <a:pPr algn="ctr"/>
            <a:endParaRPr lang="es-ES_tradnl" b="1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endParaRPr lang="es-ES_tradnl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¿Cómo se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digieren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 en el tracto digestivo los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Lípidos que ingresan con la dieta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  <a:p>
            <a:endParaRPr lang="es-ES_tradnl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¿Cómo se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absorben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 en el intestino delgado los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productos de la digestión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  <a:p>
            <a:endParaRPr lang="es-ES_tradnl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Para ser absorbidos los AG libres ¿cómo influye su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tamaño molecular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? </a:t>
            </a:r>
          </a:p>
          <a:p>
            <a:endParaRPr lang="es-ES_tradnl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¿Qué son y qué función tienen las </a:t>
            </a: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Lipoproteínas</a:t>
            </a:r>
            <a:r>
              <a:rPr lang="es-ES_tradnl" b="1" dirty="0" smtClean="0">
                <a:solidFill>
                  <a:srgbClr val="7030A0"/>
                </a:solidFill>
                <a:latin typeface="Comic Sans MS" pitchFamily="66" charset="0"/>
              </a:rPr>
              <a:t>?</a:t>
            </a:r>
            <a:endParaRPr lang="es-AR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Picture 2" descr="http://www.perueduca.pe/documents/5663129/0/pensando.png?t=13807392344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-857280"/>
            <a:ext cx="2596944" cy="271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0" y="1928802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</a:t>
            </a:r>
            <a:r>
              <a:rPr lang="es-A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 LÍPIDOS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52500"/>
            <a:ext cx="40957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1792287"/>
            <a:ext cx="5241925" cy="679449"/>
            <a:chOff x="1791" y="1129"/>
            <a:chExt cx="3853" cy="428"/>
          </a:xfrm>
        </p:grpSpPr>
        <p:sp>
          <p:nvSpPr>
            <p:cNvPr id="11275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6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1821" cy="4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Lipasa salival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b="1" i="1" dirty="0">
                  <a:solidFill>
                    <a:schemeClr val="accent2"/>
                  </a:solidFill>
                </a:rPr>
                <a:t>(muy poca actividad)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4340226"/>
            <a:ext cx="5864498" cy="2249488"/>
            <a:chOff x="1973" y="2734"/>
            <a:chExt cx="4166" cy="1417"/>
          </a:xfrm>
        </p:grpSpPr>
        <p:sp>
          <p:nvSpPr>
            <p:cNvPr id="11273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4" name="Text Box 8"/>
            <p:cNvSpPr txBox="1">
              <a:spLocks noChangeArrowheads="1"/>
            </p:cNvSpPr>
            <p:nvPr/>
          </p:nvSpPr>
          <p:spPr bwMode="auto">
            <a:xfrm>
              <a:off x="3836" y="2734"/>
              <a:ext cx="2303" cy="14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buFontTx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009900"/>
                  </a:solidFill>
                </a:rPr>
                <a:t> Hormonas :Secretina,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 smtClean="0">
                  <a:solidFill>
                    <a:srgbClr val="009900"/>
                  </a:solidFill>
                </a:rPr>
                <a:t>		</a:t>
              </a:r>
              <a:r>
                <a:rPr lang="es-ES" sz="2000" b="1" i="1" dirty="0" err="1" smtClean="0">
                  <a:solidFill>
                    <a:srgbClr val="009900"/>
                  </a:solidFill>
                </a:rPr>
                <a:t>Colecistoquinina</a:t>
              </a:r>
              <a:r>
                <a:rPr lang="es-ES" sz="2000" b="1" i="1" dirty="0" smtClean="0">
                  <a:solidFill>
                    <a:srgbClr val="009900"/>
                  </a:solidFill>
                </a:rPr>
                <a:t> </a:t>
              </a:r>
              <a:endParaRPr lang="es-ES" sz="2000" b="1" i="1" dirty="0">
                <a:solidFill>
                  <a:srgbClr val="0099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dirty="0">
                  <a:solidFill>
                    <a:srgbClr val="0000FF"/>
                  </a:solidFill>
                </a:rPr>
                <a:t> </a:t>
              </a:r>
              <a:r>
                <a:rPr lang="es-ES" sz="2000" b="1" i="1" dirty="0">
                  <a:solidFill>
                    <a:srgbClr val="0000FF"/>
                  </a:solidFill>
                </a:rPr>
                <a:t>Sales biliares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chemeClr val="accent2"/>
                  </a:solidFill>
                </a:rPr>
                <a:t> </a:t>
              </a:r>
              <a:r>
                <a:rPr lang="es-ES" sz="2000" b="1" i="1" dirty="0">
                  <a:solidFill>
                    <a:srgbClr val="C00000"/>
                  </a:solidFill>
                </a:rPr>
                <a:t>Lipasa pancreática</a:t>
              </a: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Estearasas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</a:t>
              </a:r>
              <a:r>
                <a:rPr lang="es-ES" sz="2000" b="1" i="1" dirty="0" err="1">
                  <a:solidFill>
                    <a:srgbClr val="C00000"/>
                  </a:solidFill>
                </a:rPr>
                <a:t>Fosfolipasas</a:t>
              </a:r>
              <a:endParaRPr lang="es-ES" sz="2000" b="1" i="1" dirty="0">
                <a:solidFill>
                  <a:srgbClr val="C00000"/>
                </a:solidFill>
              </a:endParaRPr>
            </a:p>
            <a:p>
              <a:pPr>
                <a:buFont typeface="Arial" charset="0"/>
                <a:buChar char="-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 Fosfatasas</a:t>
              </a:r>
              <a:endParaRPr lang="en-US" sz="2000" b="1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3521079"/>
            <a:ext cx="5715069" cy="401638"/>
            <a:chOff x="2245" y="2218"/>
            <a:chExt cx="4087" cy="253"/>
          </a:xfrm>
        </p:grpSpPr>
        <p:sp>
          <p:nvSpPr>
            <p:cNvPr id="11271" name="Line 10"/>
            <p:cNvSpPr>
              <a:spLocks noChangeShapeType="1"/>
            </p:cNvSpPr>
            <p:nvPr/>
          </p:nvSpPr>
          <p:spPr bwMode="auto">
            <a:xfrm flipV="1">
              <a:off x="2245" y="2358"/>
              <a:ext cx="1334" cy="29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2" name="Text Box 11"/>
            <p:cNvSpPr txBox="1">
              <a:spLocks noChangeArrowheads="1"/>
            </p:cNvSpPr>
            <p:nvPr/>
          </p:nvSpPr>
          <p:spPr bwMode="auto">
            <a:xfrm>
              <a:off x="3579" y="2218"/>
              <a:ext cx="2753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" sz="2000" b="1" i="1" dirty="0">
                  <a:solidFill>
                    <a:srgbClr val="C00000"/>
                  </a:solidFill>
                </a:rPr>
                <a:t>Lipasa gástrica </a:t>
              </a:r>
              <a:r>
                <a:rPr lang="es-ES" b="1" dirty="0">
                  <a:solidFill>
                    <a:schemeClr val="accent2"/>
                  </a:solidFill>
                </a:rPr>
                <a:t>(10-30 % de TG)</a:t>
              </a:r>
            </a:p>
          </p:txBody>
        </p:sp>
      </p:grpSp>
      <p:sp>
        <p:nvSpPr>
          <p:cNvPr id="11270" name="13 CuadroTexto"/>
          <p:cNvSpPr txBox="1">
            <a:spLocks noChangeArrowheads="1"/>
          </p:cNvSpPr>
          <p:nvPr/>
        </p:nvSpPr>
        <p:spPr bwMode="auto">
          <a:xfrm>
            <a:off x="857224" y="214313"/>
            <a:ext cx="73829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FF0000"/>
                </a:solidFill>
              </a:rPr>
              <a:t>Digestión y Absorción </a:t>
            </a:r>
            <a:r>
              <a:rPr lang="es-ES" sz="3200" b="1" dirty="0" smtClean="0">
                <a:solidFill>
                  <a:srgbClr val="FF0000"/>
                </a:solidFill>
              </a:rPr>
              <a:t>de los Lípidos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143768" y="857232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0000FF"/>
                </a:solidFill>
                <a:latin typeface="Comic Sans MS" pitchFamily="66" charset="0"/>
              </a:rPr>
              <a:t>Repasemos….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14488"/>
            <a:ext cx="8389968" cy="4643470"/>
          </a:xfr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i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Lipasa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s-E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Ataca 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uniones </a:t>
            </a:r>
            <a:r>
              <a:rPr lang="es-E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ésteres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de posición 1 y 3 de los TG dejando </a:t>
            </a:r>
            <a:r>
              <a:rPr lang="es-E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monoglicéridos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esterificados en </a:t>
            </a:r>
            <a:r>
              <a:rPr lang="es-E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 2</a:t>
            </a:r>
            <a:r>
              <a:rPr lang="es-E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Esterasa</a:t>
            </a: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Hidroliza la unión 2 del </a:t>
            </a:r>
            <a:r>
              <a:rPr lang="es-ES" sz="2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monoglicérido</a:t>
            </a:r>
            <a:endParaRPr lang="es-ES" sz="2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i="1" u="sng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Fosfolipasa</a:t>
            </a: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es-ES" sz="2400" b="1" i="1" u="sng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Actúa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sobre C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 </a:t>
            </a:r>
            <a:r>
              <a:rPr lang="es-ES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fosfolípidos</a:t>
            </a:r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Fosfatasa</a:t>
            </a:r>
            <a:r>
              <a:rPr lang="es-ES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Hidroliza unión fosfato de </a:t>
            </a:r>
            <a:r>
              <a:rPr lang="es-ES" sz="2400" b="1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lisolecitina</a:t>
            </a:r>
            <a:endParaRPr lang="es-ES" sz="24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es-ES" sz="2400" b="1" u="sng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400" b="1" i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Colesterol </a:t>
            </a:r>
            <a:r>
              <a:rPr lang="es-ES" sz="2400" b="1" i="1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esterasa</a:t>
            </a:r>
            <a:r>
              <a:rPr lang="es-E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Actúa </a:t>
            </a:r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sobre </a:t>
            </a:r>
            <a:r>
              <a:rPr lang="es-E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ésteres</a:t>
            </a:r>
            <a:r>
              <a:rPr lang="es-E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colesterol</a:t>
            </a:r>
            <a:endParaRPr lang="es-ES" sz="2400" b="1" i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28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519837" y="1214422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0000FF"/>
                </a:solidFill>
                <a:latin typeface="Comic Sans MS" pitchFamily="66" charset="0"/>
              </a:rPr>
              <a:t>Repasemos….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1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2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3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4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17415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17532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17534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17540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1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2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7543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17533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7417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428596" y="0"/>
            <a:ext cx="8353425" cy="1348061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endParaRPr lang="en-US" altLang="en-US" sz="3200" b="1" dirty="0" smtClean="0">
              <a:solidFill>
                <a:srgbClr val="C00000"/>
              </a:solidFill>
            </a:endParaRPr>
          </a:p>
          <a:p>
            <a:pPr algn="ctr" eaLnBrk="0" hangingPunct="0">
              <a:lnSpc>
                <a:spcPct val="85000"/>
              </a:lnSpc>
            </a:pPr>
            <a:r>
              <a:rPr lang="en-US" altLang="en-US" sz="3200" b="1" dirty="0" err="1" smtClean="0">
                <a:solidFill>
                  <a:srgbClr val="C00000"/>
                </a:solidFill>
              </a:rPr>
              <a:t>Digestión</a:t>
            </a:r>
            <a:r>
              <a:rPr lang="en-US" altLang="en-US" sz="3200" b="1" dirty="0" smtClean="0">
                <a:solidFill>
                  <a:srgbClr val="C00000"/>
                </a:solidFill>
              </a:rPr>
              <a:t> </a:t>
            </a:r>
            <a:r>
              <a:rPr lang="en-US" altLang="en-US" sz="3200" b="1" dirty="0">
                <a:solidFill>
                  <a:srgbClr val="C00000"/>
                </a:solidFill>
              </a:rPr>
              <a:t>de </a:t>
            </a:r>
            <a:r>
              <a:rPr lang="en-US" altLang="en-US" sz="3200" b="1" dirty="0" err="1" smtClean="0">
                <a:solidFill>
                  <a:srgbClr val="C00000"/>
                </a:solidFill>
              </a:rPr>
              <a:t>Triglicéridos</a:t>
            </a:r>
            <a:endParaRPr lang="en-US" altLang="en-US" sz="3200" b="1" dirty="0" smtClean="0">
              <a:solidFill>
                <a:srgbClr val="C00000"/>
              </a:solidFill>
            </a:endParaRPr>
          </a:p>
          <a:p>
            <a:pPr algn="ctr" eaLnBrk="0" hangingPunct="0">
              <a:lnSpc>
                <a:spcPct val="85000"/>
              </a:lnSpc>
            </a:pPr>
            <a:r>
              <a:rPr lang="en-US" altLang="en-US" sz="3200" b="1" dirty="0" smtClean="0">
                <a:solidFill>
                  <a:srgbClr val="C00000"/>
                </a:solidFill>
              </a:rPr>
              <a:t> </a:t>
            </a:r>
            <a:endParaRPr lang="en-US" altLang="en-US" sz="3200" b="1" dirty="0">
              <a:solidFill>
                <a:srgbClr val="C00000"/>
              </a:solidFill>
            </a:endParaRP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17420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642910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</a:t>
            </a:r>
            <a:r>
              <a:rPr lang="en-US" altLang="en-US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grpSp>
        <p:nvGrpSpPr>
          <p:cNvPr id="5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17520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17525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17527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17521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2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3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7524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7423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grpSp>
        <p:nvGrpSpPr>
          <p:cNvPr id="8" name="135 Grupo"/>
          <p:cNvGrpSpPr>
            <a:grpSpLocks/>
          </p:cNvGrpSpPr>
          <p:nvPr/>
        </p:nvGrpSpPr>
        <p:grpSpPr bwMode="auto">
          <a:xfrm>
            <a:off x="250825" y="2997201"/>
            <a:ext cx="7396163" cy="2986088"/>
            <a:chOff x="250825" y="2997201"/>
            <a:chExt cx="7396163" cy="2986088"/>
          </a:xfrm>
        </p:grpSpPr>
        <p:grpSp>
          <p:nvGrpSpPr>
            <p:cNvPr id="17427" name="134 Grupo"/>
            <p:cNvGrpSpPr>
              <a:grpSpLocks/>
            </p:cNvGrpSpPr>
            <p:nvPr/>
          </p:nvGrpSpPr>
          <p:grpSpPr bwMode="auto">
            <a:xfrm>
              <a:off x="250825" y="2997201"/>
              <a:ext cx="7396163" cy="2986088"/>
              <a:chOff x="250825" y="2997201"/>
              <a:chExt cx="7396163" cy="2986088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50" y="4214813"/>
                <a:ext cx="1467068" cy="10618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Lipasa</a:t>
                </a:r>
                <a:endParaRPr lang="en-US" altLang="en-US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altLang="en-US" b="1" i="1" dirty="0" err="1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ancreátic</a:t>
                </a:r>
                <a:r>
                  <a:rPr lang="en-US" altLang="en-US" b="1" dirty="0" err="1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</a:t>
                </a:r>
                <a:endParaRPr lang="en-US" alt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sz="1600" b="1" dirty="0" smtClean="0">
                    <a:latin typeface="Helvetica" charset="0"/>
                  </a:rPr>
                  <a:t>(pH 7- 8)</a:t>
                </a:r>
                <a:endParaRPr lang="en-US" altLang="en-US" sz="1600" b="1" dirty="0"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274983" cy="34163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dirty="0" err="1" smtClean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Monoacilglicéridos</a:t>
                </a: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grpSp>
            <p:nvGrpSpPr>
              <p:cNvPr id="17431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17490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17492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17494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17496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17498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7514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5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6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517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17501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2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3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504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17495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17493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sp>
              <p:nvSpPr>
                <p:cNvPr id="17491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grpSp>
            <p:nvGrpSpPr>
              <p:cNvPr id="17432" name="Group 178"/>
              <p:cNvGrpSpPr>
                <a:grpSpLocks/>
              </p:cNvGrpSpPr>
              <p:nvPr/>
            </p:nvGrpSpPr>
            <p:grpSpPr bwMode="auto">
              <a:xfrm>
                <a:off x="250825" y="2997201"/>
                <a:ext cx="2713038" cy="2986088"/>
                <a:chOff x="158" y="1979"/>
                <a:chExt cx="1709" cy="1881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17436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09" cy="1881"/>
                  <a:chOff x="158" y="1980"/>
                  <a:chExt cx="1709" cy="1881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17439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AR"/>
                  </a:p>
                </p:txBody>
              </p:sp>
              <p:grpSp>
                <p:nvGrpSpPr>
                  <p:cNvPr id="17440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09" cy="1881"/>
                    <a:chOff x="158" y="1980"/>
                    <a:chExt cx="1709" cy="1881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7443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17445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 dirty="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7448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49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50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17451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09" cy="1881"/>
                      <a:chOff x="295" y="1843"/>
                      <a:chExt cx="1709" cy="1881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17457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58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59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7460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 dirty="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 dirty="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 dirty="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 dirty="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 dirty="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17462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17463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619" cy="1881"/>
                        <a:chOff x="295" y="1843"/>
                        <a:chExt cx="1619" cy="1881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7466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7468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7469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17471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470" cy="1865"/>
                          <a:chOff x="295" y="1859"/>
                          <a:chExt cx="1470" cy="1865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7476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477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grpSp>
                        <p:nvGrpSpPr>
                          <p:cNvPr id="17478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469" cy="1865"/>
                            <a:chOff x="296" y="1859"/>
                            <a:chExt cx="1469" cy="1865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42" y="3509"/>
                              <a:ext cx="1223" cy="21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  <a:defRPr/>
                              </a:pPr>
                              <a:r>
                                <a:rPr lang="en-US" altLang="en-US" b="1" dirty="0" err="1" smtClean="0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</a:rPr>
                                <a:t>Triacilglicéridos</a:t>
                              </a:r>
                              <a:endParaRPr lang="en-US" altLang="en-US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</a:endParaRP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17486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7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8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7489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</p:grpSp>
                      <p:sp>
                        <p:nvSpPr>
                          <p:cNvPr id="17479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7480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17472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  <p:sp>
                  <p:nvSpPr>
                    <p:cNvPr id="17452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7453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</p:grpSp>
            </p:grpSp>
          </p:grpSp>
          <p:sp>
            <p:nvSpPr>
              <p:cNvPr id="17433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Arial Black" pitchFamily="34" charset="0"/>
                  </a:rPr>
                  <a:t>CH</a:t>
                </a:r>
                <a:r>
                  <a:rPr lang="es-ES_tradnl" sz="1600" baseline="-25000" dirty="0">
                    <a:latin typeface="Arial Black" pitchFamily="34" charset="0"/>
                  </a:rPr>
                  <a:t>2</a:t>
                </a:r>
                <a:r>
                  <a:rPr lang="es-ES_tradnl" sz="1600" dirty="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17434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Arial Black" pitchFamily="34" charset="0"/>
                  </a:rPr>
                  <a:t>CH</a:t>
                </a:r>
                <a:r>
                  <a:rPr lang="es-ES_tradnl" sz="1600" baseline="-25000" dirty="0">
                    <a:latin typeface="Arial Black" pitchFamily="34" charset="0"/>
                  </a:rPr>
                  <a:t>2</a:t>
                </a:r>
                <a:r>
                  <a:rPr lang="es-ES_tradnl" sz="1600" dirty="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17428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" name="134 CuadroTexto"/>
          <p:cNvSpPr txBox="1"/>
          <p:nvPr/>
        </p:nvSpPr>
        <p:spPr>
          <a:xfrm>
            <a:off x="857224" y="1000108"/>
            <a:ext cx="7134325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sz="2400" b="1" dirty="0" err="1" smtClean="0">
                <a:solidFill>
                  <a:srgbClr val="C00000"/>
                </a:solidFill>
              </a:rPr>
              <a:t>Acción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 de </a:t>
            </a:r>
            <a:r>
              <a:rPr lang="en-US" altLang="en-US" sz="2400" b="1" i="1" dirty="0" err="1" smtClean="0">
                <a:solidFill>
                  <a:srgbClr val="C00000"/>
                </a:solidFill>
              </a:rPr>
              <a:t>Lipasa</a:t>
            </a:r>
            <a:r>
              <a:rPr lang="en-US" altLang="en-US" sz="2400" b="1" i="1" dirty="0" smtClean="0">
                <a:solidFill>
                  <a:srgbClr val="C00000"/>
                </a:solidFill>
              </a:rPr>
              <a:t> </a:t>
            </a:r>
            <a:r>
              <a:rPr lang="en-US" altLang="en-US" sz="2400" b="1" i="1" dirty="0" err="1" smtClean="0">
                <a:solidFill>
                  <a:srgbClr val="C00000"/>
                </a:solidFill>
              </a:rPr>
              <a:t>pancreática</a:t>
            </a:r>
            <a:endParaRPr lang="en-US" altLang="en-US" sz="2400" b="1" i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dirty="0" err="1" smtClean="0">
                <a:solidFill>
                  <a:srgbClr val="0000CC"/>
                </a:solidFill>
              </a:rPr>
              <a:t>secretada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por</a:t>
            </a:r>
            <a:r>
              <a:rPr lang="en-US" altLang="en-US" dirty="0" smtClean="0">
                <a:solidFill>
                  <a:srgbClr val="0000CC"/>
                </a:solidFill>
              </a:rPr>
              <a:t> el </a:t>
            </a:r>
            <a:r>
              <a:rPr lang="en-US" altLang="en-US" dirty="0" err="1" smtClean="0">
                <a:solidFill>
                  <a:srgbClr val="0000CC"/>
                </a:solidFill>
              </a:rPr>
              <a:t>páncreas</a:t>
            </a:r>
            <a:r>
              <a:rPr lang="en-US" altLang="en-US" dirty="0" smtClean="0">
                <a:solidFill>
                  <a:srgbClr val="0000CC"/>
                </a:solidFill>
              </a:rPr>
              <a:t>, en la </a:t>
            </a:r>
            <a:r>
              <a:rPr lang="en-US" altLang="en-US" dirty="0" err="1" smtClean="0">
                <a:solidFill>
                  <a:srgbClr val="0000CC"/>
                </a:solidFill>
              </a:rPr>
              <a:t>luz</a:t>
            </a:r>
            <a:r>
              <a:rPr lang="en-US" altLang="en-US" dirty="0" smtClean="0">
                <a:solidFill>
                  <a:srgbClr val="0000CC"/>
                </a:solidFill>
              </a:rPr>
              <a:t> intestinal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err="1" smtClean="0">
                <a:solidFill>
                  <a:srgbClr val="0000CC"/>
                </a:solidFill>
              </a:rPr>
              <a:t>su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acción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es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facilitada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por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Colipasa</a:t>
            </a:r>
            <a:r>
              <a:rPr lang="en-US" altLang="en-US" dirty="0" smtClean="0">
                <a:solidFill>
                  <a:srgbClr val="0000CC"/>
                </a:solidFill>
              </a:rPr>
              <a:t> (</a:t>
            </a:r>
            <a:r>
              <a:rPr lang="en-US" altLang="en-US" dirty="0" err="1" smtClean="0">
                <a:solidFill>
                  <a:srgbClr val="0000CC"/>
                </a:solidFill>
              </a:rPr>
              <a:t>ataque</a:t>
            </a:r>
            <a:r>
              <a:rPr lang="en-US" altLang="en-US" dirty="0" smtClean="0">
                <a:solidFill>
                  <a:srgbClr val="0000CC"/>
                </a:solidFill>
              </a:rPr>
              <a:t> de TG de </a:t>
            </a:r>
            <a:r>
              <a:rPr lang="en-US" altLang="en-US" dirty="0" err="1" smtClean="0">
                <a:solidFill>
                  <a:srgbClr val="0000CC"/>
                </a:solidFill>
              </a:rPr>
              <a:t>las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err="1" smtClean="0">
                <a:solidFill>
                  <a:srgbClr val="0000CC"/>
                </a:solidFill>
              </a:rPr>
              <a:t>micelas</a:t>
            </a:r>
            <a:r>
              <a:rPr lang="en-US" altLang="en-US" dirty="0" smtClean="0">
                <a:solidFill>
                  <a:srgbClr val="0000CC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err="1" smtClean="0">
                <a:solidFill>
                  <a:srgbClr val="0000CC"/>
                </a:solidFill>
              </a:rPr>
              <a:t>hidroliza</a:t>
            </a:r>
            <a:r>
              <a:rPr lang="en-US" altLang="en-US" dirty="0" smtClean="0">
                <a:solidFill>
                  <a:srgbClr val="0000CC"/>
                </a:solidFill>
              </a:rPr>
              <a:t> enlaces </a:t>
            </a:r>
            <a:r>
              <a:rPr lang="en-US" altLang="en-US" dirty="0" err="1" smtClean="0">
                <a:solidFill>
                  <a:srgbClr val="0000CC"/>
                </a:solidFill>
              </a:rPr>
              <a:t>éster</a:t>
            </a:r>
            <a:r>
              <a:rPr lang="en-US" altLang="en-US" dirty="0" smtClean="0">
                <a:solidFill>
                  <a:srgbClr val="0000CC"/>
                </a:solidFill>
              </a:rPr>
              <a:t> en C </a:t>
            </a:r>
            <a:r>
              <a:rPr lang="en-US" altLang="en-US" dirty="0" err="1" smtClean="0">
                <a:solidFill>
                  <a:srgbClr val="0000CC"/>
                </a:solidFill>
              </a:rPr>
              <a:t>primarios</a:t>
            </a:r>
            <a:r>
              <a:rPr lang="en-US" altLang="en-US" dirty="0" smtClean="0">
                <a:solidFill>
                  <a:srgbClr val="0000CC"/>
                </a:solidFill>
              </a:rPr>
              <a:t> del </a:t>
            </a:r>
            <a:r>
              <a:rPr lang="en-US" altLang="en-US" dirty="0" err="1" smtClean="0">
                <a:solidFill>
                  <a:srgbClr val="0000CC"/>
                </a:solidFill>
              </a:rPr>
              <a:t>Glicerol</a:t>
            </a:r>
            <a:endParaRPr lang="en-US" altLang="en-US" dirty="0" smtClean="0">
              <a:solidFill>
                <a:srgbClr val="0000CC"/>
              </a:solidFill>
            </a:endParaRPr>
          </a:p>
          <a:p>
            <a:endParaRPr lang="en-US" altLang="en-US" sz="2000" dirty="0" smtClean="0">
              <a:solidFill>
                <a:srgbClr val="0000CC"/>
              </a:solidFill>
            </a:endParaRPr>
          </a:p>
          <a:p>
            <a:endParaRPr lang="en-US" altLang="en-US" sz="2000" dirty="0" smtClean="0">
              <a:solidFill>
                <a:srgbClr val="0000CC"/>
              </a:solidFill>
            </a:endParaRPr>
          </a:p>
          <a:p>
            <a:pPr algn="ctr"/>
            <a:endParaRPr lang="es-AR" sz="2400" dirty="0"/>
          </a:p>
        </p:txBody>
      </p:sp>
      <p:sp>
        <p:nvSpPr>
          <p:cNvPr id="136" name="Forma libre 16"/>
          <p:cNvSpPr>
            <a:spLocks/>
          </p:cNvSpPr>
          <p:nvPr/>
        </p:nvSpPr>
        <p:spPr bwMode="auto">
          <a:xfrm rot="232369" flipH="1">
            <a:off x="1213632" y="2237660"/>
            <a:ext cx="1340523" cy="2681282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7" name="Forma libre 16"/>
          <p:cNvSpPr>
            <a:spLocks/>
          </p:cNvSpPr>
          <p:nvPr/>
        </p:nvSpPr>
        <p:spPr bwMode="auto">
          <a:xfrm flipH="1">
            <a:off x="1142976" y="2285992"/>
            <a:ext cx="500066" cy="1298573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  <p:bldP spid="135" grpId="0"/>
      <p:bldP spid="136" grpId="0" animBg="1"/>
      <p:bldP spid="1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</p:spPr>
        <p:txBody>
          <a:bodyPr/>
          <a:lstStyle/>
          <a:p>
            <a:pPr eaLnBrk="1" hangingPunct="1"/>
            <a:r>
              <a:rPr lang="es-ES_tradnl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de </a:t>
            </a:r>
            <a:r>
              <a:rPr lang="es-ES_tradnl" sz="32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Fosfolípidos</a:t>
            </a:r>
            <a:endParaRPr lang="es-ES_tradnl" sz="3200" b="1" baseline="-25000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1403350" y="2852738"/>
            <a:ext cx="5400675" cy="2433637"/>
            <a:chOff x="385" y="1071"/>
            <a:chExt cx="3402" cy="1533"/>
          </a:xfrm>
        </p:grpSpPr>
        <p:pic>
          <p:nvPicPr>
            <p:cNvPr id="18443" name="Imagen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Cuadro de texto 7"/>
            <p:cNvSpPr txBox="1">
              <a:spLocks noChangeArrowheads="1"/>
            </p:cNvSpPr>
            <p:nvPr/>
          </p:nvSpPr>
          <p:spPr bwMode="auto">
            <a:xfrm>
              <a:off x="975" y="2373"/>
              <a:ext cx="2087" cy="231"/>
            </a:xfrm>
            <a:prstGeom prst="rect">
              <a:avLst/>
            </a:prstGeom>
            <a:solidFill>
              <a:srgbClr val="EAEAE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Fosfatidilcolina</a:t>
              </a:r>
              <a:r>
                <a:rPr lang="es-E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(Lecitina)</a:t>
              </a:r>
            </a:p>
          </p:txBody>
        </p:sp>
      </p:grpSp>
      <p:sp>
        <p:nvSpPr>
          <p:cNvPr id="87055" name="Cuadro de texto 15"/>
          <p:cNvSpPr txBox="1">
            <a:spLocks noChangeArrowheads="1"/>
          </p:cNvSpPr>
          <p:nvPr/>
        </p:nvSpPr>
        <p:spPr bwMode="auto">
          <a:xfrm>
            <a:off x="4643438" y="2385948"/>
            <a:ext cx="16256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Esterasas</a:t>
            </a:r>
            <a:endParaRPr lang="es-ES_tradnl" sz="2000" b="1" i="1" baseline="-25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054" name="Cuadro de texto 14"/>
          <p:cNvSpPr txBox="1">
            <a:spLocks noChangeArrowheads="1"/>
          </p:cNvSpPr>
          <p:nvPr/>
        </p:nvSpPr>
        <p:spPr bwMode="auto">
          <a:xfrm>
            <a:off x="2714612" y="6000750"/>
            <a:ext cx="1727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i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Fosfatasas</a:t>
            </a:r>
            <a:endParaRPr lang="es-ES_tradnl" sz="2000" b="1" i="1" baseline="-2500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1142976" y="2000241"/>
            <a:ext cx="2232025" cy="1987551"/>
            <a:chOff x="900" y="1248"/>
            <a:chExt cx="1406" cy="1252"/>
          </a:xfrm>
        </p:grpSpPr>
        <p:sp>
          <p:nvSpPr>
            <p:cNvPr id="18441" name="Cuadro de texto 13"/>
            <p:cNvSpPr txBox="1">
              <a:spLocks noChangeArrowheads="1"/>
            </p:cNvSpPr>
            <p:nvPr/>
          </p:nvSpPr>
          <p:spPr bwMode="auto">
            <a:xfrm>
              <a:off x="900" y="1248"/>
              <a:ext cx="1406" cy="2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000" b="1" i="1" dirty="0" err="1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Fosfolipasa</a:t>
              </a:r>
              <a:r>
                <a:rPr lang="es-ES_tradnl" sz="2000" b="1" i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s-ES_tradnl" sz="2000" b="1" i="1" baseline="-250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8442" name="Forma libre 16"/>
            <p:cNvSpPr>
              <a:spLocks/>
            </p:cNvSpPr>
            <p:nvPr/>
          </p:nvSpPr>
          <p:spPr bwMode="auto">
            <a:xfrm>
              <a:off x="1530" y="1502"/>
              <a:ext cx="181" cy="998"/>
            </a:xfrm>
            <a:custGeom>
              <a:avLst/>
              <a:gdLst>
                <a:gd name="T0" fmla="*/ 1 w 306"/>
                <a:gd name="T1" fmla="*/ 0 h 1286"/>
                <a:gd name="T2" fmla="*/ 1 w 306"/>
                <a:gd name="T3" fmla="*/ 5 h 1286"/>
                <a:gd name="T4" fmla="*/ 1 w 306"/>
                <a:gd name="T5" fmla="*/ 7 h 1286"/>
                <a:gd name="T6" fmla="*/ 1 w 306"/>
                <a:gd name="T7" fmla="*/ 8 h 1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6"/>
                <a:gd name="T13" fmla="*/ 0 h 1286"/>
                <a:gd name="T14" fmla="*/ 306 w 306"/>
                <a:gd name="T15" fmla="*/ 1286 h 1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>
                <a:solidFill>
                  <a:srgbClr val="C00000"/>
                </a:solidFill>
              </a:endParaRPr>
            </a:p>
          </p:txBody>
        </p:sp>
      </p:grpSp>
      <p:sp>
        <p:nvSpPr>
          <p:cNvPr id="18439" name="Forma libre 16"/>
          <p:cNvSpPr>
            <a:spLocks/>
          </p:cNvSpPr>
          <p:nvPr/>
        </p:nvSpPr>
        <p:spPr bwMode="auto">
          <a:xfrm rot="10517690" flipH="1">
            <a:off x="3494088" y="4368800"/>
            <a:ext cx="35401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40" name="Forma libre 16"/>
          <p:cNvSpPr>
            <a:spLocks/>
          </p:cNvSpPr>
          <p:nvPr/>
        </p:nvSpPr>
        <p:spPr bwMode="auto">
          <a:xfrm flipH="1">
            <a:off x="4500563" y="2786063"/>
            <a:ext cx="50006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Rectángulo"/>
          <p:cNvSpPr/>
          <p:nvPr/>
        </p:nvSpPr>
        <p:spPr>
          <a:xfrm>
            <a:off x="3571868" y="1428736"/>
            <a:ext cx="4857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 err="1" smtClean="0">
                <a:solidFill>
                  <a:srgbClr val="0000CC"/>
                </a:solidFill>
              </a:rPr>
              <a:t>fosfolípidos</a:t>
            </a:r>
            <a:r>
              <a:rPr lang="en-US" altLang="en-US" sz="1600" dirty="0" smtClean="0">
                <a:solidFill>
                  <a:srgbClr val="0000CC"/>
                </a:solidFill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forman</a:t>
            </a:r>
            <a:r>
              <a:rPr lang="en-US" altLang="en-US" sz="1600" dirty="0" smtClean="0">
                <a:solidFill>
                  <a:srgbClr val="0000CC"/>
                </a:solidFill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micelas</a:t>
            </a:r>
            <a:r>
              <a:rPr lang="en-US" altLang="en-US" sz="1600" dirty="0" smtClean="0">
                <a:solidFill>
                  <a:srgbClr val="0000CC"/>
                </a:solidFill>
              </a:rPr>
              <a:t> con sales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biliares</a:t>
            </a:r>
            <a:endParaRPr lang="en-US" altLang="en-US" sz="1600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 err="1" smtClean="0">
                <a:solidFill>
                  <a:srgbClr val="0000CC"/>
                </a:solidFill>
              </a:rPr>
              <a:t>enzimas</a:t>
            </a:r>
            <a:r>
              <a:rPr lang="en-US" altLang="en-US" sz="1600" dirty="0" smtClean="0">
                <a:solidFill>
                  <a:srgbClr val="0000CC"/>
                </a:solidFill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que</a:t>
            </a:r>
            <a:r>
              <a:rPr lang="en-US" altLang="en-US" sz="1600" dirty="0" smtClean="0">
                <a:solidFill>
                  <a:srgbClr val="0000CC"/>
                </a:solidFill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actúan</a:t>
            </a:r>
            <a:r>
              <a:rPr lang="en-US" altLang="en-US" sz="1600" dirty="0" smtClean="0">
                <a:solidFill>
                  <a:srgbClr val="0000CC"/>
                </a:solidFill>
              </a:rPr>
              <a:t> en el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tracto</a:t>
            </a:r>
            <a:r>
              <a:rPr lang="en-US" altLang="en-US" sz="1600" dirty="0" smtClean="0">
                <a:solidFill>
                  <a:srgbClr val="0000CC"/>
                </a:solidFill>
              </a:rPr>
              <a:t> </a:t>
            </a:r>
            <a:r>
              <a:rPr lang="en-US" altLang="en-US" sz="1600" dirty="0" err="1" smtClean="0">
                <a:solidFill>
                  <a:srgbClr val="0000CC"/>
                </a:solidFill>
              </a:rPr>
              <a:t>digestivo</a:t>
            </a:r>
            <a:endParaRPr lang="en-US" altLang="en-US" sz="1600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en-US" sz="1600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nimBg="1"/>
      <p:bldP spid="87055" grpId="0" animBg="1"/>
      <p:bldP spid="87054" grpId="0" animBg="1"/>
      <p:bldP spid="18439" grpId="0" animBg="1"/>
      <p:bldP spid="184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360394" y="785794"/>
            <a:ext cx="864076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_tradnl" sz="2800" b="1" dirty="0" smtClean="0">
              <a:solidFill>
                <a:srgbClr val="FF0000"/>
              </a:solidFill>
            </a:endParaRPr>
          </a:p>
          <a:p>
            <a:pPr algn="ctr"/>
            <a:endParaRPr lang="es-AR" sz="2800" b="1" dirty="0">
              <a:solidFill>
                <a:srgbClr val="FF0000"/>
              </a:solidFill>
            </a:endParaRPr>
          </a:p>
          <a:p>
            <a:pPr algn="just"/>
            <a:r>
              <a:rPr lang="es-AR" sz="2400" b="1" i="1" dirty="0">
                <a:latin typeface="Arial Rounded MT Bold" pitchFamily="34" charset="0"/>
              </a:rPr>
              <a:t>Los lípidos del organismo se hallan en un estado dinámico produciéndose constantemente variaciones en su composición que van a depender del metabolismo celular</a:t>
            </a:r>
            <a:r>
              <a:rPr lang="es-AR" sz="2400" b="1" dirty="0" smtClean="0">
                <a:latin typeface="Arial Rounded MT Bold" pitchFamily="34" charset="0"/>
              </a:rPr>
              <a:t>.</a:t>
            </a:r>
          </a:p>
          <a:p>
            <a:pPr algn="just"/>
            <a:endParaRPr lang="es-AR" sz="2800" b="1" dirty="0">
              <a:latin typeface="Arial Rounded MT Bold" pitchFamily="34" charset="0"/>
            </a:endParaRPr>
          </a:p>
          <a:p>
            <a:pPr algn="just"/>
            <a:r>
              <a:rPr lang="es-AR" sz="2400" b="1" dirty="0">
                <a:latin typeface="Arial Rounded MT Bold" pitchFamily="34" charset="0"/>
              </a:rPr>
              <a:t>Así, los </a:t>
            </a:r>
            <a:r>
              <a:rPr lang="es-AR" sz="2400" b="1" dirty="0" smtClean="0">
                <a:latin typeface="Arial Rounded MT Bold" pitchFamily="34" charset="0"/>
              </a:rPr>
              <a:t>lípidos son….</a:t>
            </a:r>
            <a:endParaRPr lang="es-AR" sz="2400" b="1" dirty="0">
              <a:latin typeface="Arial Rounded MT Bold" pitchFamily="34" charset="0"/>
            </a:endParaRPr>
          </a:p>
          <a:p>
            <a:pPr algn="just">
              <a:buFontTx/>
              <a:buChar char="-"/>
            </a:pP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Degradados  (oxidados)  </a:t>
            </a:r>
          </a:p>
          <a:p>
            <a:pPr algn="just"/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	para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obtener </a:t>
            </a: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energía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  <a:p>
            <a:pPr algn="just"/>
            <a:r>
              <a:rPr lang="es-AR" sz="2400" b="1" dirty="0" smtClean="0">
                <a:solidFill>
                  <a:srgbClr val="00B050"/>
                </a:solidFill>
                <a:latin typeface="Arial Rounded MT Bold" pitchFamily="34" charset="0"/>
              </a:rPr>
              <a:t>-Utilizados </a:t>
            </a:r>
            <a:r>
              <a:rPr lang="es-AR" sz="2400" b="1" dirty="0">
                <a:solidFill>
                  <a:srgbClr val="00B050"/>
                </a:solidFill>
                <a:latin typeface="Arial Rounded MT Bold" pitchFamily="34" charset="0"/>
              </a:rPr>
              <a:t>para la síntesis </a:t>
            </a:r>
            <a:endParaRPr lang="es-AR" sz="2400" b="1" dirty="0" smtClean="0">
              <a:solidFill>
                <a:srgbClr val="00B050"/>
              </a:solidFill>
              <a:latin typeface="Arial Rounded MT Bold" pitchFamily="34" charset="0"/>
            </a:endParaRPr>
          </a:p>
          <a:p>
            <a:pPr algn="just"/>
            <a:r>
              <a:rPr lang="es-AR" sz="2400" b="1" dirty="0" smtClean="0">
                <a:solidFill>
                  <a:srgbClr val="00B050"/>
                </a:solidFill>
                <a:latin typeface="Arial Rounded MT Bold" pitchFamily="34" charset="0"/>
              </a:rPr>
              <a:t>	de </a:t>
            </a:r>
            <a:r>
              <a:rPr lang="es-AR" sz="2400" b="1" dirty="0">
                <a:solidFill>
                  <a:srgbClr val="00B050"/>
                </a:solidFill>
                <a:latin typeface="Arial Rounded MT Bold" pitchFamily="34" charset="0"/>
              </a:rPr>
              <a:t>constituyentes de los </a:t>
            </a:r>
            <a:r>
              <a:rPr lang="es-AR" sz="2400" b="1" dirty="0" smtClean="0">
                <a:solidFill>
                  <a:srgbClr val="00B050"/>
                </a:solidFill>
                <a:latin typeface="Arial Rounded MT Bold" pitchFamily="34" charset="0"/>
              </a:rPr>
              <a:t>tejidos</a:t>
            </a:r>
            <a:endParaRPr lang="es-AR" sz="2400" b="1" dirty="0">
              <a:solidFill>
                <a:srgbClr val="00B050"/>
              </a:solidFill>
              <a:latin typeface="Arial Rounded MT Bold" pitchFamily="34" charset="0"/>
            </a:endParaRPr>
          </a:p>
          <a:p>
            <a:pPr algn="just"/>
            <a:r>
              <a:rPr lang="es-AR" sz="2400" b="1" dirty="0" smtClean="0">
                <a:solidFill>
                  <a:srgbClr val="E46C0A"/>
                </a:solidFill>
                <a:latin typeface="Arial Rounded MT Bold" pitchFamily="34" charset="0"/>
              </a:rPr>
              <a:t>-Almacenados </a:t>
            </a:r>
            <a:r>
              <a:rPr lang="es-AR" sz="2400" b="1" dirty="0">
                <a:solidFill>
                  <a:srgbClr val="E46C0A"/>
                </a:solidFill>
                <a:latin typeface="Arial Rounded MT Bold" pitchFamily="34" charset="0"/>
              </a:rPr>
              <a:t>como sustancia de reserva </a:t>
            </a:r>
            <a:endParaRPr lang="es-AR" sz="2400" b="1" dirty="0" smtClean="0">
              <a:solidFill>
                <a:srgbClr val="E46C0A"/>
              </a:solidFill>
              <a:latin typeface="Arial Rounded MT Bold" pitchFamily="34" charset="0"/>
            </a:endParaRPr>
          </a:p>
          <a:p>
            <a:pPr algn="just"/>
            <a:r>
              <a:rPr lang="es-AR" sz="2400" b="1" dirty="0" smtClean="0">
                <a:solidFill>
                  <a:srgbClr val="E46C0A"/>
                </a:solidFill>
                <a:latin typeface="Arial Rounded MT Bold" pitchFamily="34" charset="0"/>
              </a:rPr>
              <a:t>	en </a:t>
            </a:r>
            <a:r>
              <a:rPr lang="es-AR" sz="2400" b="1" dirty="0">
                <a:solidFill>
                  <a:srgbClr val="E46C0A"/>
                </a:solidFill>
                <a:latin typeface="Arial Rounded MT Bold" pitchFamily="34" charset="0"/>
              </a:rPr>
              <a:t>el tejido </a:t>
            </a:r>
            <a:r>
              <a:rPr lang="es-AR" sz="2400" b="1" dirty="0" smtClean="0">
                <a:solidFill>
                  <a:srgbClr val="E46C0A"/>
                </a:solidFill>
                <a:latin typeface="Arial Rounded MT Bold" pitchFamily="34" charset="0"/>
              </a:rPr>
              <a:t>adiposo</a:t>
            </a:r>
            <a:endParaRPr lang="es-AR" sz="2400" b="1" dirty="0">
              <a:solidFill>
                <a:srgbClr val="E46C0A"/>
              </a:solidFill>
              <a:latin typeface="Arial Rounded MT Bold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1187450" y="2492375"/>
            <a:ext cx="3455988" cy="78483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b="1" dirty="0"/>
              <a:t>AC.GRASOS LIBRES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b="1" dirty="0" smtClean="0"/>
              <a:t>MONOACILGLICÉRIDOS</a:t>
            </a:r>
            <a:endParaRPr lang="es-ES_tradnl" b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14888" y="2143116"/>
            <a:ext cx="3529012" cy="1655763"/>
            <a:chOff x="3495" y="1389"/>
            <a:chExt cx="2223" cy="1043"/>
          </a:xfrm>
        </p:grpSpPr>
        <p:sp>
          <p:nvSpPr>
            <p:cNvPr id="19469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Atraviesan la 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 </a:t>
              </a:r>
              <a:r>
                <a:rPr lang="es-ES_tradnl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  <a:r>
                <a:rPr lang="es-ES_tradnl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ifusión simple</a:t>
              </a:r>
              <a:endPara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785786" y="1285860"/>
            <a:ext cx="7572428" cy="46166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400" dirty="0" smtClean="0"/>
              <a:t>En </a:t>
            </a:r>
            <a:r>
              <a:rPr lang="es-ES_tradnl" sz="2400" b="1" dirty="0">
                <a:solidFill>
                  <a:srgbClr val="C00000"/>
                </a:solidFill>
              </a:rPr>
              <a:t>YEYUNO</a:t>
            </a:r>
            <a:r>
              <a:rPr lang="es-ES_tradnl" sz="2400" dirty="0"/>
              <a:t> e </a:t>
            </a:r>
            <a:r>
              <a:rPr lang="es-ES_tradnl" sz="2400" b="1" dirty="0">
                <a:solidFill>
                  <a:srgbClr val="C00000"/>
                </a:solidFill>
              </a:rPr>
              <a:t>ILEON</a:t>
            </a:r>
            <a:r>
              <a:rPr lang="es-ES_tradnl" sz="2400" dirty="0"/>
              <a:t> </a:t>
            </a:r>
            <a:r>
              <a:rPr lang="es-ES_tradnl" sz="2400" dirty="0" smtClean="0"/>
              <a:t>por TRANSPORTE  PASIVO</a:t>
            </a:r>
            <a:endParaRPr lang="es-ES_tradnl" sz="2400" dirty="0"/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739790" y="5572140"/>
            <a:ext cx="5975350" cy="369332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 smtClean="0"/>
              <a:t>AG de CADENA LARGA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71406" y="3429000"/>
            <a:ext cx="4714908" cy="123110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u="sng" dirty="0" smtClean="0"/>
              <a:t>MICELAS</a:t>
            </a:r>
            <a:r>
              <a:rPr lang="es-ES_tradnl" b="1" dirty="0" smtClean="0"/>
              <a:t> 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b="1" dirty="0" smtClean="0"/>
              <a:t>(MAG, </a:t>
            </a:r>
            <a:r>
              <a:rPr lang="es-ES_tradnl" b="1" dirty="0"/>
              <a:t>AG </a:t>
            </a:r>
            <a:r>
              <a:rPr lang="es-ES_tradnl" b="1" dirty="0" smtClean="0"/>
              <a:t>cadena larga</a:t>
            </a:r>
            <a:r>
              <a:rPr lang="es-ES_tradnl" b="1" dirty="0"/>
              <a:t>, 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b="1" dirty="0"/>
              <a:t>  </a:t>
            </a:r>
            <a:r>
              <a:rPr lang="es-ES_tradnl" b="1" dirty="0" smtClean="0"/>
              <a:t>Colesterol</a:t>
            </a:r>
            <a:r>
              <a:rPr lang="es-ES_tradnl" b="1" dirty="0"/>
              <a:t>, </a:t>
            </a:r>
            <a:r>
              <a:rPr lang="es-ES_tradnl" b="1" dirty="0" err="1" smtClean="0"/>
              <a:t>Vit</a:t>
            </a:r>
            <a:r>
              <a:rPr lang="es-ES_tradnl" b="1" dirty="0" smtClean="0"/>
              <a:t> Liposolubles)</a:t>
            </a:r>
            <a:endParaRPr lang="es-ES_tradnl" b="1" dirty="0"/>
          </a:p>
        </p:txBody>
      </p:sp>
      <p:pic>
        <p:nvPicPr>
          <p:cNvPr id="194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4257698" y="4987947"/>
            <a:ext cx="3529012" cy="1655763"/>
            <a:chOff x="3495" y="1389"/>
            <a:chExt cx="2223" cy="1043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 smtClean="0"/>
                <a:t>Atraviesan la </a:t>
              </a:r>
              <a:r>
                <a:rPr lang="es-ES_tradnl" dirty="0"/>
                <a:t>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b="1" dirty="0" smtClean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Proteínas de transporte</a:t>
              </a:r>
              <a:endParaRPr lang="es-ES_tradnl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3" grpId="0" animBg="1"/>
      <p:bldP spid="727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genomasur.com/BCH/BCH_libro/imagenescap_12/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50644"/>
            <a:ext cx="9082144" cy="5307380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-214346" y="-23"/>
            <a:ext cx="9429816" cy="1439625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</a:t>
            </a:r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los nutrientes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Regiones del intestino implicadas en la absorción</a:t>
            </a:r>
            <a:endParaRPr lang="es-AR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215206" y="21429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0000FF"/>
                </a:solidFill>
                <a:latin typeface="Comic Sans MS" pitchFamily="66" charset="0"/>
              </a:rPr>
              <a:t>Repasemos….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http://www.genomasur.com/BCH/BCH_libro/imagenescap_12/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5572164" cy="6791943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5470117" y="785794"/>
            <a:ext cx="34596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Transporte de</a:t>
            </a:r>
          </a:p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 los nutrientes absorbidos </a:t>
            </a:r>
          </a:p>
          <a:p>
            <a:pPr algn="ctr"/>
            <a:r>
              <a:rPr lang="es-ES" sz="2000" b="1" dirty="0" smtClean="0">
                <a:solidFill>
                  <a:srgbClr val="FF0000"/>
                </a:solidFill>
              </a:rPr>
              <a:t>en el tubo digestivo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215206" y="21429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0000FF"/>
                </a:solidFill>
                <a:latin typeface="Comic Sans MS" pitchFamily="66" charset="0"/>
              </a:rPr>
              <a:t>Repasemos….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20525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20527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 dirty="0"/>
              </a:p>
            </p:txBody>
          </p:sp>
          <p:sp>
            <p:nvSpPr>
              <p:cNvPr id="20528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  <p:sp>
          <p:nvSpPr>
            <p:cNvPr id="20526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89 h 1637"/>
                <a:gd name="T2" fmla="*/ 909 w 477"/>
                <a:gd name="T3" fmla="*/ 264 h 1637"/>
                <a:gd name="T4" fmla="*/ 768 w 477"/>
                <a:gd name="T5" fmla="*/ 1259 h 1637"/>
                <a:gd name="T6" fmla="*/ 235 w 477"/>
                <a:gd name="T7" fmla="*/ 1671 h 1637"/>
                <a:gd name="T8" fmla="*/ 268 w 477"/>
                <a:gd name="T9" fmla="*/ 3865 h 1637"/>
                <a:gd name="T10" fmla="*/ 938 w 477"/>
                <a:gd name="T11" fmla="*/ 3637 h 1637"/>
                <a:gd name="T12" fmla="*/ 909 w 477"/>
                <a:gd name="T13" fmla="*/ 4241 h 1637"/>
                <a:gd name="T14" fmla="*/ 304 w 477"/>
                <a:gd name="T15" fmla="*/ 4822 h 1637"/>
                <a:gd name="T16" fmla="*/ 705 w 477"/>
                <a:gd name="T17" fmla="*/ 6009 h 1637"/>
                <a:gd name="T18" fmla="*/ 971 w 477"/>
                <a:gd name="T19" fmla="*/ 6402 h 1637"/>
                <a:gd name="T20" fmla="*/ 304 w 477"/>
                <a:gd name="T21" fmla="*/ 7800 h 1637"/>
                <a:gd name="T22" fmla="*/ 971 w 477"/>
                <a:gd name="T23" fmla="*/ 8972 h 1637"/>
                <a:gd name="T24" fmla="*/ 1140 w 477"/>
                <a:gd name="T25" fmla="*/ 10155 h 1637"/>
                <a:gd name="T26" fmla="*/ 938 w 477"/>
                <a:gd name="T27" fmla="*/ 9777 h 1637"/>
                <a:gd name="T28" fmla="*/ 339 w 477"/>
                <a:gd name="T29" fmla="*/ 10956 h 1637"/>
                <a:gd name="T30" fmla="*/ 1140 w 477"/>
                <a:gd name="T31" fmla="*/ 11954 h 1637"/>
                <a:gd name="T32" fmla="*/ 436 w 477"/>
                <a:gd name="T33" fmla="*/ 13150 h 1637"/>
                <a:gd name="T34" fmla="*/ 909 w 477"/>
                <a:gd name="T35" fmla="*/ 14506 h 1637"/>
                <a:gd name="T36" fmla="*/ 1140 w 477"/>
                <a:gd name="T37" fmla="*/ 15506 h 1637"/>
                <a:gd name="T38" fmla="*/ 837 w 477"/>
                <a:gd name="T39" fmla="*/ 16102 h 1637"/>
                <a:gd name="T40" fmla="*/ 436 w 477"/>
                <a:gd name="T41" fmla="*/ 16683 h 1637"/>
                <a:gd name="T42" fmla="*/ 938 w 477"/>
                <a:gd name="T43" fmla="*/ 17305 h 1637"/>
                <a:gd name="T44" fmla="*/ 1037 w 477"/>
                <a:gd name="T45" fmla="*/ 18873 h 1637"/>
                <a:gd name="T46" fmla="*/ 536 w 477"/>
                <a:gd name="T47" fmla="*/ 19875 h 1637"/>
                <a:gd name="T48" fmla="*/ 436 w 477"/>
                <a:gd name="T49" fmla="*/ 20053 h 1637"/>
                <a:gd name="T50" fmla="*/ 572 w 477"/>
                <a:gd name="T51" fmla="*/ 20857 h 1637"/>
                <a:gd name="T52" fmla="*/ 909 w 477"/>
                <a:gd name="T53" fmla="*/ 21070 h 1637"/>
                <a:gd name="T54" fmla="*/ 1140 w 477"/>
                <a:gd name="T55" fmla="*/ 20857 h 1637"/>
                <a:gd name="T56" fmla="*/ 635 w 477"/>
                <a:gd name="T57" fmla="*/ 23233 h 1637"/>
                <a:gd name="T58" fmla="*/ 1209 w 477"/>
                <a:gd name="T59" fmla="*/ 24216 h 1637"/>
                <a:gd name="T60" fmla="*/ 1307 w 477"/>
                <a:gd name="T61" fmla="*/ 24388 h 1637"/>
                <a:gd name="T62" fmla="*/ 1209 w 477"/>
                <a:gd name="T63" fmla="*/ 25397 h 1637"/>
                <a:gd name="T64" fmla="*/ 502 w 477"/>
                <a:gd name="T65" fmla="*/ 25210 h 1637"/>
                <a:gd name="T66" fmla="*/ 1518 w 477"/>
                <a:gd name="T67" fmla="*/ 26798 h 1637"/>
                <a:gd name="T68" fmla="*/ 971 w 477"/>
                <a:gd name="T69" fmla="*/ 27171 h 1637"/>
                <a:gd name="T70" fmla="*/ 572 w 477"/>
                <a:gd name="T71" fmla="*/ 27171 h 1637"/>
                <a:gd name="T72" fmla="*/ 705 w 477"/>
                <a:gd name="T73" fmla="*/ 28364 h 1637"/>
                <a:gd name="T74" fmla="*/ 1341 w 477"/>
                <a:gd name="T75" fmla="*/ 28558 h 1637"/>
                <a:gd name="T76" fmla="*/ 1140 w 477"/>
                <a:gd name="T77" fmla="*/ 29933 h 1637"/>
                <a:gd name="T78" fmla="*/ 768 w 477"/>
                <a:gd name="T79" fmla="*/ 29162 h 1637"/>
                <a:gd name="T80" fmla="*/ 572 w 477"/>
                <a:gd name="T81" fmla="*/ 30151 h 1637"/>
                <a:gd name="T82" fmla="*/ 1475 w 477"/>
                <a:gd name="T83" fmla="*/ 30727 h 1637"/>
                <a:gd name="T84" fmla="*/ 1237 w 477"/>
                <a:gd name="T85" fmla="*/ 32133 h 1637"/>
                <a:gd name="T86" fmla="*/ 705 w 477"/>
                <a:gd name="T87" fmla="*/ 31928 h 1637"/>
                <a:gd name="T88" fmla="*/ 1577 w 477"/>
                <a:gd name="T89" fmla="*/ 33321 h 1637"/>
                <a:gd name="T90" fmla="*/ 1605 w 477"/>
                <a:gd name="T91" fmla="*/ 34086 h 1637"/>
                <a:gd name="T92" fmla="*/ 705 w 477"/>
                <a:gd name="T93" fmla="*/ 34311 h 1637"/>
                <a:gd name="T94" fmla="*/ 909 w 477"/>
                <a:gd name="T95" fmla="*/ 34904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20521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20523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24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0522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20518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9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20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009900"/>
                </a:solidFill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009900"/>
                </a:solidFill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20516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 dirty="0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sz="2000" dirty="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sz="2000" b="1" dirty="0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>
                <a:spcBef>
                  <a:spcPct val="50000"/>
                </a:spcBef>
              </a:pPr>
              <a:r>
                <a:rPr lang="es-ES_tradnl" sz="2000" b="1" dirty="0" smtClean="0">
                  <a:solidFill>
                    <a:srgbClr val="FF0000"/>
                  </a:solidFill>
                  <a:latin typeface="Times New Roman" pitchFamily="18" charset="0"/>
                </a:rPr>
                <a:t>Glicerol-3P</a:t>
              </a:r>
              <a:r>
                <a:rPr lang="es-ES_tradnl" sz="2000" dirty="0" smtClean="0">
                  <a:solidFill>
                    <a:srgbClr val="FF0000"/>
                  </a:solidFill>
                  <a:latin typeface="Times New Roman" pitchFamily="18" charset="0"/>
                </a:rPr>
                <a:t>         </a:t>
              </a:r>
              <a:endParaRPr lang="es-ES_tradnl" sz="2000" b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517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7153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20512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dirty="0" err="1">
                  <a:latin typeface="Times New Roman" pitchFamily="18" charset="0"/>
                </a:rPr>
                <a:t>Ac.Grasos</a:t>
              </a:r>
              <a:r>
                <a:rPr lang="es-ES_tradnl" sz="2400" dirty="0">
                  <a:latin typeface="Times New Roman" pitchFamily="18" charset="0"/>
                </a:rPr>
                <a:t>                                                               </a:t>
              </a:r>
              <a:r>
                <a:rPr lang="es-ES_tradnl" sz="2400" b="1" dirty="0">
                  <a:latin typeface="Times New Roman" pitchFamily="18" charset="0"/>
                </a:rPr>
                <a:t>Ac. Grasos</a:t>
              </a:r>
            </a:p>
            <a:p>
              <a:pPr>
                <a:spcBef>
                  <a:spcPct val="50000"/>
                </a:spcBef>
              </a:pPr>
              <a:r>
                <a:rPr lang="es-ES_tradnl" sz="1600" b="1" dirty="0">
                  <a:latin typeface="Times New Roman" pitchFamily="18" charset="0"/>
                </a:rPr>
                <a:t>&lt; 10 C                                                                                                </a:t>
              </a:r>
              <a:r>
                <a:rPr lang="es-ES_tradnl" sz="1600" dirty="0">
                  <a:latin typeface="Times New Roman" pitchFamily="18" charset="0"/>
                </a:rPr>
                <a:t>		</a:t>
              </a:r>
              <a:r>
                <a:rPr lang="es-ES_tradnl" b="1" dirty="0">
                  <a:latin typeface="Times New Roman" pitchFamily="18" charset="0"/>
                </a:rPr>
                <a:t>&lt; 10 C</a:t>
              </a:r>
            </a:p>
            <a:p>
              <a:pPr>
                <a:spcBef>
                  <a:spcPct val="50000"/>
                </a:spcBef>
              </a:pPr>
              <a:endParaRPr lang="es-ES_tradnl" sz="1600" dirty="0">
                <a:latin typeface="Times New Roman" pitchFamily="18" charset="0"/>
              </a:endParaRPr>
            </a:p>
          </p:txBody>
        </p:sp>
        <p:sp>
          <p:nvSpPr>
            <p:cNvPr id="20513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4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0515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782614" y="3571876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000504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 dirty="0"/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643042" y="4071942"/>
            <a:ext cx="500066" cy="142876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20503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i="1" dirty="0"/>
                <a:t>TK</a:t>
              </a:r>
            </a:p>
          </p:txBody>
        </p:sp>
        <p:grpSp>
          <p:nvGrpSpPr>
            <p:cNvPr id="20504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20505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20506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2000" dirty="0">
                    <a:latin typeface="Times New Roman" pitchFamily="18" charset="0"/>
                  </a:rPr>
                  <a:t>          </a:t>
                </a:r>
                <a:r>
                  <a:rPr lang="es-ES_tradnl" sz="2000" b="1" dirty="0" err="1">
                    <a:solidFill>
                      <a:srgbClr val="0000CC"/>
                    </a:solidFill>
                    <a:latin typeface="Times New Roman" pitchFamily="18" charset="0"/>
                  </a:rPr>
                  <a:t>Acil-</a:t>
                </a:r>
                <a:r>
                  <a:rPr lang="es-ES_tradnl" sz="2000" b="1" dirty="0" err="1">
                    <a:solidFill>
                      <a:srgbClr val="C00000"/>
                    </a:solidFill>
                    <a:latin typeface="Times New Roman" pitchFamily="18" charset="0"/>
                  </a:rPr>
                  <a:t>CoA</a:t>
                </a:r>
                <a:r>
                  <a:rPr lang="es-ES_tradnl" sz="2000" dirty="0">
                    <a:latin typeface="Times New Roman" pitchFamily="18" charset="0"/>
                  </a:rPr>
                  <a:t>        </a:t>
                </a:r>
                <a:r>
                  <a:rPr lang="es-ES_tradnl" sz="2000" b="1" dirty="0">
                    <a:solidFill>
                      <a:srgbClr val="0000CC"/>
                    </a:solidFill>
                    <a:latin typeface="Times New Roman" pitchFamily="18" charset="0"/>
                  </a:rPr>
                  <a:t>AG</a:t>
                </a:r>
                <a:r>
                  <a:rPr lang="es-ES_tradnl" sz="2000" dirty="0">
                    <a:latin typeface="Times New Roman" pitchFamily="18" charset="0"/>
                  </a:rPr>
                  <a:t>                     </a:t>
                </a:r>
                <a:r>
                  <a:rPr lang="es-ES_tradnl" b="1" dirty="0" err="1">
                    <a:solidFill>
                      <a:srgbClr val="0000CC"/>
                    </a:solidFill>
                    <a:latin typeface="Times New Roman" pitchFamily="18" charset="0"/>
                  </a:rPr>
                  <a:t>AG</a:t>
                </a:r>
                <a:endParaRPr lang="es-ES_tradnl" b="1" dirty="0">
                  <a:solidFill>
                    <a:srgbClr val="0000CC"/>
                  </a:solidFill>
                  <a:latin typeface="Times New Roman" pitchFamily="18" charset="0"/>
                </a:endParaRP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dirty="0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b="1" dirty="0">
                    <a:latin typeface="Times New Roman" pitchFamily="18" charset="0"/>
                  </a:rPr>
                  <a:t>&gt;10C</a:t>
                </a:r>
              </a:p>
            </p:txBody>
          </p:sp>
          <p:sp>
            <p:nvSpPr>
              <p:cNvPr id="20507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2000" b="1" dirty="0">
                    <a:latin typeface="Times New Roman" pitchFamily="18" charset="0"/>
                  </a:rPr>
                  <a:t>   </a:t>
                </a:r>
                <a:r>
                  <a:rPr lang="es-ES_tradnl" sz="2000" b="1" dirty="0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sz="2000" b="1" dirty="0">
                    <a:latin typeface="Times New Roman" pitchFamily="18" charset="0"/>
                  </a:rPr>
                  <a:t>                 </a:t>
                </a:r>
                <a:r>
                  <a:rPr lang="es-ES_tradnl" sz="2000" b="1" dirty="0" smtClean="0">
                    <a:latin typeface="Times New Roman" pitchFamily="18" charset="0"/>
                  </a:rPr>
                  <a:t>2-MAG                        </a:t>
                </a:r>
                <a:r>
                  <a:rPr lang="es-ES_tradnl" sz="2000" b="1" dirty="0" err="1" smtClean="0">
                    <a:latin typeface="Times New Roman" pitchFamily="18" charset="0"/>
                  </a:rPr>
                  <a:t>2-MAG</a:t>
                </a:r>
                <a:endParaRPr lang="es-ES_tradnl" sz="2000" b="1" dirty="0">
                  <a:latin typeface="Times New Roman" pitchFamily="18" charset="0"/>
                </a:endParaRPr>
              </a:p>
            </p:txBody>
          </p:sp>
          <p:sp>
            <p:nvSpPr>
              <p:cNvPr id="20508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09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0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1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20497" name="1 CuadroTexto"/>
          <p:cNvSpPr txBox="1">
            <a:spLocks noChangeArrowheads="1"/>
          </p:cNvSpPr>
          <p:nvPr/>
        </p:nvSpPr>
        <p:spPr bwMode="auto">
          <a:xfrm>
            <a:off x="5072063" y="5902787"/>
            <a:ext cx="407193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MX" sz="1400" b="1" dirty="0"/>
              <a:t>TK: </a:t>
            </a:r>
            <a:r>
              <a:rPr lang="es-MX" sz="1400" b="1" dirty="0" err="1"/>
              <a:t>tioquinasas</a:t>
            </a:r>
            <a:r>
              <a:rPr lang="es-MX" sz="1400" b="1" dirty="0"/>
              <a:t> o </a:t>
            </a:r>
            <a:r>
              <a:rPr lang="es-MX" sz="1400" b="1" dirty="0" err="1"/>
              <a:t>Acil</a:t>
            </a:r>
            <a:r>
              <a:rPr lang="es-MX" sz="1400" b="1" dirty="0"/>
              <a:t> </a:t>
            </a:r>
            <a:r>
              <a:rPr lang="es-MX" sz="1400" b="1" dirty="0" err="1"/>
              <a:t>CoA</a:t>
            </a:r>
            <a:r>
              <a:rPr lang="es-MX" sz="1400" b="1" dirty="0"/>
              <a:t> </a:t>
            </a:r>
            <a:r>
              <a:rPr lang="es-MX" sz="1400" b="1" dirty="0" err="1"/>
              <a:t>sintetasas</a:t>
            </a:r>
            <a:endParaRPr lang="es-MX" sz="1400" b="1" dirty="0"/>
          </a:p>
          <a:p>
            <a:pPr algn="r"/>
            <a:r>
              <a:rPr lang="es-MX" sz="1400" b="1" dirty="0"/>
              <a:t>DHAP: </a:t>
            </a:r>
            <a:r>
              <a:rPr lang="es-MX" sz="1400" b="1" dirty="0" err="1"/>
              <a:t>dihidroxiacetona</a:t>
            </a:r>
            <a:r>
              <a:rPr lang="es-MX" sz="1400" b="1" dirty="0"/>
              <a:t>-fosfato</a:t>
            </a:r>
          </a:p>
          <a:p>
            <a:pPr algn="r"/>
            <a:r>
              <a:rPr lang="es-MX" sz="1400" b="1" dirty="0"/>
              <a:t>AG: ácido graso- MAG: mono-</a:t>
            </a:r>
            <a:r>
              <a:rPr lang="es-MX" sz="1400" b="1" dirty="0" err="1"/>
              <a:t>acilglucérido</a:t>
            </a:r>
            <a:endParaRPr lang="es-MX" sz="1400" b="1" dirty="0"/>
          </a:p>
          <a:p>
            <a:pPr algn="r"/>
            <a:r>
              <a:rPr lang="es-MX" sz="1400" b="1" dirty="0"/>
              <a:t>QM: quilomicrón</a:t>
            </a:r>
          </a:p>
          <a:p>
            <a:endParaRPr lang="es-AR" sz="1400" b="1" dirty="0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20501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785786" y="1518810"/>
            <a:ext cx="7572428" cy="33855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dirty="0" smtClean="0"/>
              <a:t>En </a:t>
            </a:r>
            <a:r>
              <a:rPr lang="es-ES_tradnl" sz="1600" b="1" dirty="0">
                <a:solidFill>
                  <a:srgbClr val="C00000"/>
                </a:solidFill>
              </a:rPr>
              <a:t>YEYUNO</a:t>
            </a:r>
            <a:r>
              <a:rPr lang="es-ES_tradnl" sz="1600" dirty="0"/>
              <a:t> e </a:t>
            </a:r>
            <a:r>
              <a:rPr lang="es-ES_tradnl" sz="1600" b="1" dirty="0">
                <a:solidFill>
                  <a:srgbClr val="C00000"/>
                </a:solidFill>
              </a:rPr>
              <a:t>ILEON</a:t>
            </a:r>
            <a:r>
              <a:rPr lang="es-ES_tradnl" sz="1600" dirty="0"/>
              <a:t> </a:t>
            </a:r>
            <a:r>
              <a:rPr lang="es-ES_tradnl" sz="1600" dirty="0" smtClean="0"/>
              <a:t>por TRANSPORTE  PASIVO</a:t>
            </a:r>
            <a:endParaRPr lang="es-ES_tradnl" sz="16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071670" y="4357694"/>
            <a:ext cx="10695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b="1" dirty="0" smtClean="0"/>
              <a:t>+ Colesterol</a:t>
            </a:r>
          </a:p>
          <a:p>
            <a:r>
              <a:rPr lang="es-ES_tradnl" sz="1200" b="1" dirty="0" smtClean="0"/>
              <a:t>+</a:t>
            </a:r>
            <a:r>
              <a:rPr lang="es-ES_tradnl" sz="1200" b="1" dirty="0" err="1" smtClean="0"/>
              <a:t>Fosfolíp</a:t>
            </a:r>
            <a:endParaRPr lang="es-ES_tradnl" sz="1200" b="1" dirty="0" smtClean="0"/>
          </a:p>
          <a:p>
            <a:r>
              <a:rPr lang="es-ES_tradnl" sz="1200" b="1" dirty="0" smtClean="0"/>
              <a:t>+</a:t>
            </a:r>
            <a:r>
              <a:rPr lang="es-ES_tradnl" sz="1200" b="1" dirty="0" err="1" smtClean="0"/>
              <a:t>Prot</a:t>
            </a:r>
            <a:endParaRPr lang="es-ES_tradnl" sz="1200" b="1" dirty="0" smtClean="0"/>
          </a:p>
          <a:p>
            <a:endParaRPr lang="es-AR" sz="1200" b="1" dirty="0"/>
          </a:p>
        </p:txBody>
      </p:sp>
      <p:sp>
        <p:nvSpPr>
          <p:cNvPr id="52" name="51 CuadroTexto"/>
          <p:cNvSpPr txBox="1"/>
          <p:nvPr/>
        </p:nvSpPr>
        <p:spPr>
          <a:xfrm>
            <a:off x="4500562" y="3571876"/>
            <a:ext cx="325730" cy="369332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3000364" y="3500438"/>
            <a:ext cx="32573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3000364" y="2857496"/>
            <a:ext cx="325730" cy="369332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  <p:bldP spid="51" grpId="0"/>
      <p:bldP spid="52" grpId="0"/>
      <p:bldP spid="54" grpId="0"/>
      <p:bldP spid="5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7"/>
          <p:cNvGrpSpPr>
            <a:grpSpLocks/>
          </p:cNvGrpSpPr>
          <p:nvPr/>
        </p:nvGrpSpPr>
        <p:grpSpPr bwMode="auto">
          <a:xfrm>
            <a:off x="900113" y="2827338"/>
            <a:ext cx="7416800" cy="400050"/>
            <a:chOff x="567" y="1661"/>
            <a:chExt cx="4672" cy="252"/>
          </a:xfrm>
        </p:grpSpPr>
        <p:sp>
          <p:nvSpPr>
            <p:cNvPr id="23568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>
                  <a:solidFill>
                    <a:srgbClr val="0000CC"/>
                  </a:solidFill>
                </a:rPr>
                <a:t>ACIDO GRASO </a:t>
              </a:r>
              <a:r>
                <a:rPr lang="es-ES_tradnl" sz="2000" b="1"/>
                <a:t>+ COA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/>
                <a:t>SH                 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ACIL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>
                  <a:solidFill>
                    <a:srgbClr val="0000CC"/>
                  </a:solidFill>
                </a:rPr>
                <a:t> </a:t>
              </a:r>
              <a:r>
                <a:rPr lang="es-ES_tradnl" sz="2000" b="1"/>
                <a:t>SCoA</a:t>
              </a:r>
            </a:p>
          </p:txBody>
        </p:sp>
        <p:sp>
          <p:nvSpPr>
            <p:cNvPr id="23569" name="Line 5"/>
            <p:cNvSpPr>
              <a:spLocks noChangeShapeType="1"/>
            </p:cNvSpPr>
            <p:nvPr/>
          </p:nvSpPr>
          <p:spPr bwMode="auto">
            <a:xfrm>
              <a:off x="2835" y="1770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572000" y="2400300"/>
            <a:ext cx="165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rgbClr val="FF0000"/>
                </a:solidFill>
              </a:rPr>
              <a:t>Tioquinasa</a:t>
            </a:r>
          </a:p>
        </p:txBody>
      </p:sp>
      <p:sp>
        <p:nvSpPr>
          <p:cNvPr id="23556" name="Text Box 8" descr="20%"/>
          <p:cNvSpPr txBox="1">
            <a:spLocks noChangeArrowheads="1"/>
          </p:cNvSpPr>
          <p:nvPr/>
        </p:nvSpPr>
        <p:spPr bwMode="auto">
          <a:xfrm>
            <a:off x="4143375" y="3214688"/>
            <a:ext cx="2428875" cy="369887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0000"/>
                </a:solidFill>
              </a:rPr>
              <a:t>ATP       AMP  + PPi</a:t>
            </a:r>
          </a:p>
        </p:txBody>
      </p:sp>
      <p:sp>
        <p:nvSpPr>
          <p:cNvPr id="23557" name="AutoShape 9"/>
          <p:cNvSpPr>
            <a:spLocks noChangeArrowheads="1"/>
          </p:cNvSpPr>
          <p:nvPr/>
        </p:nvSpPr>
        <p:spPr bwMode="auto">
          <a:xfrm>
            <a:off x="4643438" y="3000375"/>
            <a:ext cx="785812" cy="285750"/>
          </a:xfrm>
          <a:prstGeom prst="curvedDownArrow">
            <a:avLst>
              <a:gd name="adj1" fmla="val 30059"/>
              <a:gd name="adj2" fmla="val 60105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Biosíntesis de TG en el enterocito</a:t>
            </a:r>
            <a:r>
              <a:rPr lang="es-ES" sz="3200" b="1" smtClean="0">
                <a:solidFill>
                  <a:srgbClr val="C00000"/>
                </a:solidFill>
              </a:rPr>
              <a:t/>
            </a:r>
            <a:br>
              <a:rPr lang="es-ES" sz="3200" b="1" smtClean="0">
                <a:solidFill>
                  <a:srgbClr val="C00000"/>
                </a:solidFill>
              </a:rPr>
            </a:br>
            <a:endParaRPr lang="es-ES_tradnl" sz="24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3559" name="Group 15"/>
          <p:cNvGrpSpPr>
            <a:grpSpLocks/>
          </p:cNvGrpSpPr>
          <p:nvPr/>
        </p:nvGrpSpPr>
        <p:grpSpPr bwMode="auto">
          <a:xfrm>
            <a:off x="179388" y="4699000"/>
            <a:ext cx="8820150" cy="641350"/>
            <a:chOff x="113" y="2960"/>
            <a:chExt cx="5556" cy="404"/>
          </a:xfrm>
        </p:grpSpPr>
        <p:sp>
          <p:nvSpPr>
            <p:cNvPr id="23564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>
                  <a:solidFill>
                    <a:srgbClr val="0000CC"/>
                  </a:solidFill>
                </a:rPr>
                <a:t>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O                                                                 O                              </a:t>
              </a:r>
            </a:p>
            <a:p>
              <a:r>
                <a:rPr lang="es-ES_tradnl" sz="2000" b="1">
                  <a:solidFill>
                    <a:srgbClr val="0000CC"/>
                  </a:solidFill>
                </a:rPr>
                <a:t>R-CH</a:t>
              </a:r>
              <a:r>
                <a:rPr lang="es-ES_tradnl" sz="2000" b="1" baseline="-25000">
                  <a:solidFill>
                    <a:srgbClr val="0000CC"/>
                  </a:solidFill>
                </a:rPr>
                <a:t>2</a:t>
              </a:r>
              <a:r>
                <a:rPr lang="es-ES_tradnl" sz="2000" b="1">
                  <a:solidFill>
                    <a:srgbClr val="0000CC"/>
                  </a:solidFill>
                </a:rPr>
                <a:t> –C-O</a:t>
              </a:r>
              <a:r>
                <a:rPr lang="es-ES_tradnl" sz="2000" b="1" baseline="30000">
                  <a:solidFill>
                    <a:srgbClr val="0000CC"/>
                  </a:solidFill>
                </a:rPr>
                <a:t>- </a:t>
              </a:r>
              <a:r>
                <a:rPr lang="es-ES_tradnl" sz="2000" b="1"/>
                <a:t>+ CoA</a:t>
              </a:r>
              <a:r>
                <a:rPr lang="es-ES_tradnl" sz="2000" b="1">
                  <a:solidFill>
                    <a:srgbClr val="FF0000"/>
                  </a:solidFill>
                </a:rPr>
                <a:t>-</a:t>
              </a:r>
              <a:r>
                <a:rPr lang="es-ES_tradnl" sz="2000" b="1"/>
                <a:t>SH + </a:t>
              </a:r>
              <a:r>
                <a:rPr lang="es-ES_tradnl" sz="2000">
                  <a:solidFill>
                    <a:srgbClr val="FF0000"/>
                  </a:solidFill>
                </a:rPr>
                <a:t>ATP</a:t>
              </a:r>
              <a:r>
                <a:rPr lang="es-ES_tradnl" sz="2000" b="1"/>
                <a:t>                   </a:t>
              </a:r>
              <a:r>
                <a:rPr lang="es-ES_tradnl" sz="2000" b="1">
                  <a:solidFill>
                    <a:srgbClr val="0000CC"/>
                  </a:solidFill>
                </a:rPr>
                <a:t>R-CH</a:t>
              </a:r>
              <a:r>
                <a:rPr lang="es-ES_tradnl" sz="2000" b="1" baseline="-25000">
                  <a:solidFill>
                    <a:srgbClr val="0000CC"/>
                  </a:solidFill>
                </a:rPr>
                <a:t>2</a:t>
              </a:r>
              <a:r>
                <a:rPr lang="es-ES_tradnl" sz="2000" b="1">
                  <a:solidFill>
                    <a:srgbClr val="0000CC"/>
                  </a:solidFill>
                </a:rPr>
                <a:t> –C</a:t>
              </a:r>
              <a:r>
                <a:rPr lang="es-ES_tradnl" sz="2000" b="1">
                  <a:solidFill>
                    <a:srgbClr val="FF0000"/>
                  </a:solidFill>
                </a:rPr>
                <a:t>- </a:t>
              </a:r>
              <a:r>
                <a:rPr lang="es-ES_tradnl" sz="2000" b="1"/>
                <a:t>S-CoA </a:t>
              </a:r>
              <a:r>
                <a:rPr lang="es-ES_tradnl" sz="2000" b="1">
                  <a:solidFill>
                    <a:srgbClr val="0000CC"/>
                  </a:solidFill>
                </a:rPr>
                <a:t>  </a:t>
              </a:r>
              <a:r>
                <a:rPr lang="es-ES_tradnl" sz="2000" b="1"/>
                <a:t>+   </a:t>
              </a:r>
              <a:r>
                <a:rPr lang="es-ES_tradnl" sz="2000">
                  <a:solidFill>
                    <a:srgbClr val="FF0000"/>
                  </a:solidFill>
                </a:rPr>
                <a:t>AMP + PPi</a:t>
              </a:r>
            </a:p>
          </p:txBody>
        </p:sp>
        <p:sp>
          <p:nvSpPr>
            <p:cNvPr id="23565" name="Oval 11"/>
            <p:cNvSpPr>
              <a:spLocks noChangeArrowheads="1"/>
            </p:cNvSpPr>
            <p:nvPr/>
          </p:nvSpPr>
          <p:spPr bwMode="auto">
            <a:xfrm rot="-2398726">
              <a:off x="689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  <p:sp>
          <p:nvSpPr>
            <p:cNvPr id="23566" name="Line 13"/>
            <p:cNvSpPr>
              <a:spLocks noChangeShapeType="1"/>
            </p:cNvSpPr>
            <p:nvPr/>
          </p:nvSpPr>
          <p:spPr bwMode="auto">
            <a:xfrm>
              <a:off x="2565" y="3240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67" name="Oval 14"/>
            <p:cNvSpPr>
              <a:spLocks noChangeArrowheads="1"/>
            </p:cNvSpPr>
            <p:nvPr/>
          </p:nvSpPr>
          <p:spPr bwMode="auto">
            <a:xfrm rot="-2398726">
              <a:off x="3659" y="296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  <p:sp>
        <p:nvSpPr>
          <p:cNvPr id="23560" name="15 CuadroTexto"/>
          <p:cNvSpPr txBox="1">
            <a:spLocks noChangeArrowheads="1"/>
          </p:cNvSpPr>
          <p:nvPr/>
        </p:nvSpPr>
        <p:spPr bwMode="auto">
          <a:xfrm>
            <a:off x="0" y="1285875"/>
            <a:ext cx="55578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>
              <a:solidFill>
                <a:srgbClr val="FF0000"/>
              </a:solidFill>
            </a:endParaRPr>
          </a:p>
          <a:p>
            <a:pPr algn="ctr"/>
            <a:r>
              <a:rPr lang="es-ES_tradnl" sz="2400" b="1">
                <a:solidFill>
                  <a:srgbClr val="FF0000"/>
                </a:solidFill>
              </a:rPr>
              <a:t>1)- Activación de los Ácidos grasos: </a:t>
            </a:r>
          </a:p>
          <a:p>
            <a:pPr algn="ctr"/>
            <a:r>
              <a:rPr lang="es-ES_tradnl" b="1">
                <a:solidFill>
                  <a:srgbClr val="FF0000"/>
                </a:solidFill>
              </a:rPr>
              <a:t>Biosíntesis de Acil-Coenzima A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561" name="16 CuadroTexto"/>
          <p:cNvSpPr txBox="1">
            <a:spLocks noChangeArrowheads="1"/>
          </p:cNvSpPr>
          <p:nvPr/>
        </p:nvSpPr>
        <p:spPr bwMode="auto">
          <a:xfrm>
            <a:off x="6715125" y="3143250"/>
            <a:ext cx="158729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 dirty="0">
              <a:solidFill>
                <a:srgbClr val="FF0000"/>
              </a:solidFill>
            </a:endParaRPr>
          </a:p>
          <a:p>
            <a:pPr algn="ctr"/>
            <a:r>
              <a:rPr lang="es-ES_tradnl" sz="1600" b="1" dirty="0" smtClean="0"/>
              <a:t>AG “</a:t>
            </a:r>
            <a:r>
              <a:rPr lang="es-ES_tradnl" sz="1600" b="1" dirty="0"/>
              <a:t>activado</a:t>
            </a:r>
            <a:r>
              <a:rPr lang="es-ES_tradnl" sz="1600" b="1" dirty="0" smtClean="0"/>
              <a:t>”</a:t>
            </a:r>
          </a:p>
        </p:txBody>
      </p:sp>
      <p:sp>
        <p:nvSpPr>
          <p:cNvPr id="23562" name="17 CuadroTexto"/>
          <p:cNvSpPr txBox="1">
            <a:spLocks noChangeArrowheads="1"/>
          </p:cNvSpPr>
          <p:nvPr/>
        </p:nvSpPr>
        <p:spPr bwMode="auto">
          <a:xfrm>
            <a:off x="5072063" y="5068888"/>
            <a:ext cx="15872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_tradnl" b="1" dirty="0">
              <a:solidFill>
                <a:srgbClr val="FF0000"/>
              </a:solidFill>
            </a:endParaRPr>
          </a:p>
          <a:p>
            <a:pPr algn="ctr"/>
            <a:r>
              <a:rPr lang="es-ES_tradnl" sz="1600" b="1" dirty="0" smtClean="0"/>
              <a:t>AG “</a:t>
            </a:r>
            <a:r>
              <a:rPr lang="es-ES_tradnl" sz="1600" b="1" dirty="0"/>
              <a:t>activado</a:t>
            </a:r>
            <a:r>
              <a:rPr lang="es-ES_tradnl" sz="1600" b="1" dirty="0" smtClean="0"/>
              <a:t>”</a:t>
            </a:r>
          </a:p>
          <a:p>
            <a:pPr algn="ctr"/>
            <a:r>
              <a:rPr lang="es-ES_tradnl" sz="2000" b="1" dirty="0" err="1" smtClean="0">
                <a:solidFill>
                  <a:srgbClr val="FF0000"/>
                </a:solidFill>
              </a:rPr>
              <a:t>Acil-CoA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23563" name="Text Box 6"/>
          <p:cNvSpPr txBox="1">
            <a:spLocks noChangeArrowheads="1"/>
          </p:cNvSpPr>
          <p:nvPr/>
        </p:nvSpPr>
        <p:spPr bwMode="auto">
          <a:xfrm>
            <a:off x="3357554" y="4500563"/>
            <a:ext cx="22145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 dirty="0" err="1" smtClean="0">
                <a:solidFill>
                  <a:srgbClr val="FF0000"/>
                </a:solidFill>
              </a:rPr>
              <a:t>Tioquinasa</a:t>
            </a:r>
            <a:r>
              <a:rPr lang="es-ES_tradnl" b="1" i="1" dirty="0" smtClean="0">
                <a:solidFill>
                  <a:srgbClr val="FF0000"/>
                </a:solidFill>
              </a:rPr>
              <a:t> </a:t>
            </a:r>
            <a:r>
              <a:rPr lang="es-ES_tradnl" sz="1600" b="1" i="1" dirty="0" smtClean="0">
                <a:solidFill>
                  <a:srgbClr val="FF0000"/>
                </a:solidFill>
              </a:rPr>
              <a:t>(TK)</a:t>
            </a:r>
            <a:endParaRPr lang="es-ES_tradnl" sz="1600" b="1" i="1" dirty="0">
              <a:solidFill>
                <a:srgbClr val="FF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17096" y="428604"/>
            <a:ext cx="497252" cy="70788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_trad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71438" y="500042"/>
            <a:ext cx="857224" cy="5715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96"/>
          <p:cNvSpPr>
            <a:spLocks noChangeShapeType="1"/>
          </p:cNvSpPr>
          <p:nvPr/>
        </p:nvSpPr>
        <p:spPr bwMode="auto">
          <a:xfrm flipH="1">
            <a:off x="5786446" y="2285991"/>
            <a:ext cx="571503" cy="85725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85" name="Rectangle 12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932363" y="5076825"/>
            <a:ext cx="27781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Symbol" pitchFamily="18" charset="2"/>
              </a:rPr>
              <a:t></a:t>
            </a:r>
          </a:p>
        </p:txBody>
      </p:sp>
      <p:sp>
        <p:nvSpPr>
          <p:cNvPr id="24587" name="Rectangle 14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Rectangle 15"/>
          <p:cNvSpPr>
            <a:spLocks noChangeArrowheads="1"/>
          </p:cNvSpPr>
          <p:nvPr/>
        </p:nvSpPr>
        <p:spPr bwMode="auto">
          <a:xfrm>
            <a:off x="5364163" y="4724400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16"/>
          <p:cNvSpPr>
            <a:spLocks noChangeArrowheads="1"/>
          </p:cNvSpPr>
          <p:nvPr/>
        </p:nvSpPr>
        <p:spPr bwMode="auto">
          <a:xfrm>
            <a:off x="5364163" y="4221163"/>
            <a:ext cx="287337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590" name="Group 28"/>
          <p:cNvGrpSpPr>
            <a:grpSpLocks/>
          </p:cNvGrpSpPr>
          <p:nvPr/>
        </p:nvGrpSpPr>
        <p:grpSpPr bwMode="auto">
          <a:xfrm>
            <a:off x="1071563" y="1377950"/>
            <a:ext cx="2808287" cy="908050"/>
            <a:chOff x="1973" y="620"/>
            <a:chExt cx="1769" cy="572"/>
          </a:xfrm>
        </p:grpSpPr>
        <p:sp>
          <p:nvSpPr>
            <p:cNvPr id="24604" name="Text Box 29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 dirty="0"/>
                <a:t>                </a:t>
              </a:r>
              <a:r>
                <a:rPr lang="es-ES_tradnl" dirty="0" smtClean="0"/>
                <a:t> </a:t>
              </a:r>
              <a:r>
                <a:rPr lang="es-ES_tradnl" dirty="0" smtClean="0">
                  <a:solidFill>
                    <a:srgbClr val="0000CC"/>
                  </a:solidFill>
                </a:rPr>
                <a:t>O</a:t>
              </a:r>
              <a:endParaRPr lang="es-ES_tradnl" dirty="0">
                <a:solidFill>
                  <a:srgbClr val="0000CC"/>
                </a:solidFill>
              </a:endParaRPr>
            </a:p>
            <a:p>
              <a:r>
                <a:rPr lang="es-ES_tradnl" b="1" dirty="0">
                  <a:solidFill>
                    <a:srgbClr val="0000CC"/>
                  </a:solidFill>
                </a:rPr>
                <a:t>R-CH</a:t>
              </a:r>
              <a:r>
                <a:rPr lang="es-ES_tradnl" b="1" baseline="-25000" dirty="0">
                  <a:solidFill>
                    <a:srgbClr val="0000CC"/>
                  </a:solidFill>
                </a:rPr>
                <a:t>2</a:t>
              </a:r>
              <a:r>
                <a:rPr lang="es-ES_tradnl" b="1" dirty="0">
                  <a:solidFill>
                    <a:srgbClr val="0000CC"/>
                  </a:solidFill>
                </a:rPr>
                <a:t> –C</a:t>
              </a:r>
              <a:r>
                <a:rPr lang="es-ES_tradnl" b="1" dirty="0">
                  <a:solidFill>
                    <a:srgbClr val="FF0000"/>
                  </a:solidFill>
                </a:rPr>
                <a:t>-</a:t>
              </a:r>
              <a:r>
                <a:rPr lang="es-ES_tradnl" dirty="0"/>
                <a:t>S-</a:t>
              </a:r>
              <a:r>
                <a:rPr lang="es-ES_tradnl" dirty="0" err="1"/>
                <a:t>CoA</a:t>
              </a:r>
              <a:endParaRPr lang="es-ES_tradnl" dirty="0"/>
            </a:p>
            <a:p>
              <a:pPr algn="ctr"/>
              <a:r>
                <a:rPr lang="es-ES_tradnl" b="1" dirty="0" err="1"/>
                <a:t>Acil-CoA</a:t>
              </a:r>
              <a:endParaRPr lang="es-ES_tradnl" b="1" dirty="0"/>
            </a:p>
          </p:txBody>
        </p:sp>
        <p:sp>
          <p:nvSpPr>
            <p:cNvPr id="24605" name="Oval 30"/>
            <p:cNvSpPr>
              <a:spLocks noChangeArrowheads="1"/>
            </p:cNvSpPr>
            <p:nvPr/>
          </p:nvSpPr>
          <p:spPr bwMode="auto">
            <a:xfrm rot="19201274">
              <a:off x="2482" y="62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0000CC"/>
                  </a:solidFill>
                </a:rPr>
                <a:t>=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084888" y="2492375"/>
            <a:ext cx="2711450" cy="2706688"/>
            <a:chOff x="3787" y="1525"/>
            <a:chExt cx="1708" cy="1705"/>
          </a:xfrm>
          <a:noFill/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787" y="1525"/>
              <a:ext cx="1708" cy="1705"/>
              <a:chOff x="3787" y="1753"/>
              <a:chExt cx="1708" cy="1705"/>
            </a:xfrm>
            <a:grpFill/>
          </p:grpSpPr>
          <p:sp>
            <p:nvSpPr>
              <p:cNvPr id="100386" name="Rectangle 34"/>
              <p:cNvSpPr>
                <a:spLocks noChangeArrowheads="1"/>
              </p:cNvSpPr>
              <p:nvPr/>
            </p:nvSpPr>
            <p:spPr bwMode="auto">
              <a:xfrm>
                <a:off x="3787" y="2380"/>
                <a:ext cx="190" cy="212"/>
              </a:xfrm>
              <a:prstGeom prst="rect">
                <a:avLst/>
              </a:prstGeom>
              <a:grp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H</a:t>
                </a:r>
              </a:p>
            </p:txBody>
          </p:sp>
          <p:grpSp>
            <p:nvGrpSpPr>
              <p:cNvPr id="5" name="Group 35"/>
              <p:cNvGrpSpPr>
                <a:grpSpLocks/>
              </p:cNvGrpSpPr>
              <p:nvPr/>
            </p:nvGrpSpPr>
            <p:grpSpPr bwMode="auto">
              <a:xfrm>
                <a:off x="3787" y="1753"/>
                <a:ext cx="1708" cy="1705"/>
                <a:chOff x="3787" y="1753"/>
                <a:chExt cx="1708" cy="1705"/>
              </a:xfrm>
              <a:grpFill/>
            </p:grpSpPr>
            <p:sp>
              <p:nvSpPr>
                <p:cNvPr id="100388" name="Rectangle 36"/>
                <p:cNvSpPr>
                  <a:spLocks noChangeArrowheads="1"/>
                </p:cNvSpPr>
                <p:nvPr/>
              </p:nvSpPr>
              <p:spPr bwMode="auto">
                <a:xfrm>
                  <a:off x="4215" y="2373"/>
                  <a:ext cx="177" cy="212"/>
                </a:xfrm>
                <a:prstGeom prst="rect">
                  <a:avLst/>
                </a:prstGeom>
                <a:grp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6" name="Group 37"/>
                <p:cNvGrpSpPr>
                  <a:grpSpLocks/>
                </p:cNvGrpSpPr>
                <p:nvPr/>
              </p:nvGrpSpPr>
              <p:grpSpPr bwMode="auto">
                <a:xfrm>
                  <a:off x="3787" y="1753"/>
                  <a:ext cx="1708" cy="1705"/>
                  <a:chOff x="3787" y="1753"/>
                  <a:chExt cx="1708" cy="1705"/>
                </a:xfrm>
                <a:grpFill/>
              </p:grpSpPr>
              <p:sp>
                <p:nvSpPr>
                  <p:cNvPr id="10039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398" y="2387"/>
                    <a:ext cx="208" cy="212"/>
                  </a:xfrm>
                  <a:prstGeom prst="rect">
                    <a:avLst/>
                  </a:prstGeom>
                  <a:grpFill/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</a:t>
                    </a:r>
                  </a:p>
                </p:txBody>
              </p:sp>
              <p:grpSp>
                <p:nvGrpSpPr>
                  <p:cNvPr id="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787" y="1753"/>
                    <a:ext cx="1708" cy="1705"/>
                    <a:chOff x="3787" y="1753"/>
                    <a:chExt cx="1708" cy="1705"/>
                  </a:xfrm>
                  <a:grpFill/>
                </p:grpSpPr>
                <p:sp>
                  <p:nvSpPr>
                    <p:cNvPr id="100392" name="Line 4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4210" y="2429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3" name="Line 4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998" y="2457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4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04" y="2160"/>
                      <a:ext cx="0" cy="226"/>
                    </a:xfrm>
                    <a:prstGeom prst="line">
                      <a:avLst/>
                    </a:prstGeom>
                    <a:grp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8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87" y="1753"/>
                      <a:ext cx="1708" cy="1705"/>
                      <a:chOff x="3787" y="1752"/>
                      <a:chExt cx="1708" cy="1705"/>
                    </a:xfrm>
                    <a:grpFill/>
                  </p:grpSpPr>
                  <p:grpSp>
                    <p:nvGrpSpPr>
                      <p:cNvPr id="9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87" y="1752"/>
                        <a:ext cx="1708" cy="1705"/>
                        <a:chOff x="3788" y="1753"/>
                        <a:chExt cx="1708" cy="1705"/>
                      </a:xfrm>
                      <a:grpFill/>
                    </p:grpSpPr>
                    <p:sp>
                      <p:nvSpPr>
                        <p:cNvPr id="100397" name="Rectangl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1" y="2182"/>
                          <a:ext cx="177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grpSp>
                      <p:nvGrpSpPr>
                        <p:cNvPr id="10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88" y="1753"/>
                          <a:ext cx="1708" cy="1705"/>
                          <a:chOff x="3788" y="1753"/>
                          <a:chExt cx="1708" cy="1705"/>
                        </a:xfrm>
                        <a:grpFill/>
                      </p:grpSpPr>
                      <p:sp>
                        <p:nvSpPr>
                          <p:cNvPr id="100399" name="Rectangl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2" y="2585"/>
                            <a:ext cx="17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0" name="Rectangl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750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 dirty="0">
                              <a:solidFill>
                                <a:srgbClr val="0000CC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1" name="Rectangl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750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 dirty="0">
                              <a:solidFill>
                                <a:srgbClr val="0000CC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2" name="Line 5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803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3" name="Rectangl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991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4" name="Line 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93" y="2938"/>
                            <a:ext cx="0" cy="8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5" name="Rectangl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92" y="2780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6" name="Line 5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91" y="2834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7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229" y="2779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8" name="Rectangl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6" y="2778"/>
                            <a:ext cx="208" cy="213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09" name="Line 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841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0" name="Line 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76" y="2850"/>
                            <a:ext cx="0" cy="3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1" name="Rectangl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388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2" name="Line 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430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3" name="Line 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8" y="2457"/>
                            <a:ext cx="0" cy="61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4" name="Line 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8" y="2357"/>
                            <a:ext cx="1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5" name="Line 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2356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6" name="Rectangl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388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7" name="Line 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440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8" name="Rectangl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1" y="1753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19" name="Rectangl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592" y="1976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 dirty="0">
                              <a:solidFill>
                                <a:srgbClr val="0000CC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0" name="Rectangl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057" y="1979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 dirty="0">
                              <a:solidFill>
                                <a:srgbClr val="0000CC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1" name="Line 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7" y="1935"/>
                            <a:ext cx="1" cy="64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2" name="Line 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1934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3" name="Rectangl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5" y="1978"/>
                            <a:ext cx="208" cy="213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4" name="Rectangl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372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5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50" y="3243"/>
                            <a:ext cx="1223" cy="215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0000"/>
                              </a:lnSpc>
                              <a:defRPr/>
                            </a:pPr>
                            <a:r>
                              <a:rPr lang="en-US" altLang="en-US" b="1" dirty="0" err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</a:rPr>
                              <a:t>Triacilglicéridos</a:t>
                            </a:r>
                            <a:endParaRPr lang="en-US" altLang="en-US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00426" name="Rectangl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92" y="1976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solidFill>
                                  <a:srgbClr val="0000CC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27" name="Rectangl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0" y="1993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8" name="Rectangl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8" y="176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29" name="Rectangl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88" y="197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30" name="Line 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70" y="2018"/>
                            <a:ext cx="0" cy="93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1" name="Line 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5" y="1933"/>
                            <a:ext cx="0" cy="89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2" name="Line 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83" y="2029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3" name="Line 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19" y="2026"/>
                            <a:ext cx="0" cy="9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4" name="Line 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04" y="2570"/>
                            <a:ext cx="0" cy="226"/>
                          </a:xfrm>
                          <a:prstGeom prst="line">
                            <a:avLst/>
                          </a:prstGeom>
                          <a:grp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5" name="Line 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0" y="2848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1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2" y="2748"/>
                        <a:ext cx="507" cy="237"/>
                        <a:chOff x="3982" y="2748"/>
                        <a:chExt cx="507" cy="237"/>
                      </a:xfrm>
                      <a:grpFill/>
                    </p:grpSpPr>
                    <p:sp>
                      <p:nvSpPr>
                        <p:cNvPr id="100437" name="Rectangle 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2" y="2773"/>
                          <a:ext cx="208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100438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489" y="2748"/>
                          <a:ext cx="0" cy="76"/>
                        </a:xfrm>
                        <a:prstGeom prst="line">
                          <a:avLst/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100439" name="Line 87"/>
            <p:cNvSpPr>
              <a:spLocks noChangeShapeType="1"/>
            </p:cNvSpPr>
            <p:nvPr/>
          </p:nvSpPr>
          <p:spPr bwMode="auto">
            <a:xfrm rot="5400000" flipV="1">
              <a:off x="5055" y="1809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440" name="Line 88"/>
            <p:cNvSpPr>
              <a:spLocks noChangeShapeType="1"/>
            </p:cNvSpPr>
            <p:nvPr/>
          </p:nvSpPr>
          <p:spPr bwMode="auto">
            <a:xfrm rot="5400000" flipV="1">
              <a:off x="4587" y="1804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592" name="Line 89"/>
          <p:cNvSpPr>
            <a:spLocks noChangeShapeType="1"/>
          </p:cNvSpPr>
          <p:nvPr/>
        </p:nvSpPr>
        <p:spPr bwMode="auto">
          <a:xfrm flipH="1">
            <a:off x="7235825" y="4076700"/>
            <a:ext cx="0" cy="120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24593" name="Line 91"/>
          <p:cNvSpPr>
            <a:spLocks noChangeShapeType="1"/>
          </p:cNvSpPr>
          <p:nvPr/>
        </p:nvSpPr>
        <p:spPr bwMode="auto">
          <a:xfrm>
            <a:off x="3214678" y="2214554"/>
            <a:ext cx="357190" cy="85725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4594" name="Text Box 92"/>
          <p:cNvSpPr txBox="1">
            <a:spLocks noChangeArrowheads="1"/>
          </p:cNvSpPr>
          <p:nvPr/>
        </p:nvSpPr>
        <p:spPr bwMode="auto">
          <a:xfrm>
            <a:off x="3571875" y="2357438"/>
            <a:ext cx="2376488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rgbClr val="FF0000"/>
                </a:solidFill>
              </a:rPr>
              <a:t>Acil transferasa</a:t>
            </a:r>
            <a:endParaRPr lang="es-ES" b="1" i="1">
              <a:solidFill>
                <a:srgbClr val="FF0000"/>
              </a:solidFill>
            </a:endParaRPr>
          </a:p>
        </p:txBody>
      </p:sp>
      <p:sp>
        <p:nvSpPr>
          <p:cNvPr id="100445" name="Rectangle 93"/>
          <p:cNvSpPr>
            <a:spLocks noChangeArrowheads="1"/>
          </p:cNvSpPr>
          <p:nvPr/>
        </p:nvSpPr>
        <p:spPr bwMode="auto">
          <a:xfrm>
            <a:off x="1714500" y="2857500"/>
            <a:ext cx="1390650" cy="839788"/>
          </a:xfrm>
          <a:prstGeom prst="rect">
            <a:avLst/>
          </a:prstGeom>
          <a:solidFill>
            <a:srgbClr val="FFCA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2-Monoacil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446" name="Rectangle 94"/>
          <p:cNvSpPr>
            <a:spLocks noChangeArrowheads="1"/>
          </p:cNvSpPr>
          <p:nvPr/>
        </p:nvSpPr>
        <p:spPr bwMode="auto">
          <a:xfrm>
            <a:off x="4071938" y="2857500"/>
            <a:ext cx="1274762" cy="8397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1,2 + 2,3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Diacil-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7" name="Line 95"/>
          <p:cNvSpPr>
            <a:spLocks noChangeShapeType="1"/>
          </p:cNvSpPr>
          <p:nvPr/>
        </p:nvSpPr>
        <p:spPr bwMode="auto">
          <a:xfrm flipV="1">
            <a:off x="5357818" y="3143250"/>
            <a:ext cx="785807" cy="7143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4598" name="Group 97"/>
          <p:cNvGrpSpPr>
            <a:grpSpLocks/>
          </p:cNvGrpSpPr>
          <p:nvPr/>
        </p:nvGrpSpPr>
        <p:grpSpPr bwMode="auto">
          <a:xfrm>
            <a:off x="5786438" y="1243013"/>
            <a:ext cx="2808287" cy="1185862"/>
            <a:chOff x="1973" y="620"/>
            <a:chExt cx="1769" cy="747"/>
          </a:xfrm>
        </p:grpSpPr>
        <p:sp>
          <p:nvSpPr>
            <p:cNvPr id="24602" name="Text Box 98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 dirty="0"/>
                <a:t>                 </a:t>
              </a:r>
              <a:r>
                <a:rPr lang="es-ES_tradnl" dirty="0">
                  <a:solidFill>
                    <a:srgbClr val="0000CC"/>
                  </a:solidFill>
                </a:rPr>
                <a:t>O</a:t>
              </a:r>
            </a:p>
            <a:p>
              <a:r>
                <a:rPr lang="es-ES_tradnl" b="1" dirty="0">
                  <a:solidFill>
                    <a:srgbClr val="0000CC"/>
                  </a:solidFill>
                </a:rPr>
                <a:t>R-CH</a:t>
              </a:r>
              <a:r>
                <a:rPr lang="es-ES_tradnl" b="1" baseline="-25000" dirty="0">
                  <a:solidFill>
                    <a:srgbClr val="0000CC"/>
                  </a:solidFill>
                </a:rPr>
                <a:t>2</a:t>
              </a:r>
              <a:r>
                <a:rPr lang="es-ES_tradnl" b="1" dirty="0">
                  <a:solidFill>
                    <a:srgbClr val="0000CC"/>
                  </a:solidFill>
                </a:rPr>
                <a:t> –C </a:t>
              </a:r>
              <a:r>
                <a:rPr lang="es-ES_tradnl" b="1" dirty="0">
                  <a:solidFill>
                    <a:srgbClr val="FF0000"/>
                  </a:solidFill>
                </a:rPr>
                <a:t>-</a:t>
              </a:r>
              <a:r>
                <a:rPr lang="es-ES_tradnl" dirty="0"/>
                <a:t>S-</a:t>
              </a:r>
              <a:r>
                <a:rPr lang="es-ES_tradnl" dirty="0" err="1"/>
                <a:t>CoA</a:t>
              </a:r>
              <a:endParaRPr lang="es-ES_tradnl" dirty="0"/>
            </a:p>
            <a:p>
              <a:pPr algn="ctr"/>
              <a:r>
                <a:rPr lang="es-ES_tradnl" b="1" dirty="0" err="1"/>
                <a:t>Acil-CoA</a:t>
              </a:r>
              <a:endParaRPr lang="es-ES_tradnl" b="1" dirty="0"/>
            </a:p>
            <a:p>
              <a:endParaRPr lang="es-ES_tradnl" dirty="0"/>
            </a:p>
          </p:txBody>
        </p:sp>
        <p:sp>
          <p:nvSpPr>
            <p:cNvPr id="24603" name="Oval 99"/>
            <p:cNvSpPr>
              <a:spLocks noChangeArrowheads="1"/>
            </p:cNvSpPr>
            <p:nvPr/>
          </p:nvSpPr>
          <p:spPr bwMode="auto">
            <a:xfrm rot="-2398726">
              <a:off x="2474" y="620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0000CC"/>
                  </a:solidFill>
                </a:rPr>
                <a:t>=</a:t>
              </a:r>
            </a:p>
          </p:txBody>
        </p:sp>
      </p:grpSp>
      <p:sp>
        <p:nvSpPr>
          <p:cNvPr id="85" name="Rectangle 2"/>
          <p:cNvSpPr txBox="1">
            <a:spLocks noChangeArrowheads="1"/>
          </p:cNvSpPr>
          <p:nvPr/>
        </p:nvSpPr>
        <p:spPr>
          <a:xfrm>
            <a:off x="642938" y="214313"/>
            <a:ext cx="7772400" cy="6429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Biosíntesis de TG en el enterocito</a:t>
            </a:r>
          </a:p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s-ES_tradnl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600" name="85 CuadroTexto"/>
          <p:cNvSpPr txBox="1">
            <a:spLocks noChangeArrowheads="1"/>
          </p:cNvSpPr>
          <p:nvPr/>
        </p:nvSpPr>
        <p:spPr bwMode="auto">
          <a:xfrm>
            <a:off x="285750" y="928688"/>
            <a:ext cx="31416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2) </a:t>
            </a:r>
            <a:r>
              <a:rPr lang="es-ES" sz="2400" b="1" dirty="0" err="1" smtClean="0">
                <a:solidFill>
                  <a:srgbClr val="FF0000"/>
                </a:solidFill>
              </a:rPr>
              <a:t>Resíntesis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>
                <a:solidFill>
                  <a:srgbClr val="FF0000"/>
                </a:solidFill>
              </a:rPr>
              <a:t>de TG</a:t>
            </a:r>
          </a:p>
          <a:p>
            <a:endParaRPr lang="es-AR" dirty="0"/>
          </a:p>
        </p:txBody>
      </p:sp>
      <p:sp>
        <p:nvSpPr>
          <p:cNvPr id="86" name="Line 91"/>
          <p:cNvSpPr>
            <a:spLocks noChangeShapeType="1"/>
          </p:cNvSpPr>
          <p:nvPr/>
        </p:nvSpPr>
        <p:spPr bwMode="auto">
          <a:xfrm flipV="1">
            <a:off x="3143240" y="3071811"/>
            <a:ext cx="928694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87" name="86 Elipse"/>
          <p:cNvSpPr/>
          <p:nvPr/>
        </p:nvSpPr>
        <p:spPr>
          <a:xfrm>
            <a:off x="142844" y="357166"/>
            <a:ext cx="785812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8" name="87 CuadroTexto"/>
          <p:cNvSpPr txBox="1"/>
          <p:nvPr/>
        </p:nvSpPr>
        <p:spPr>
          <a:xfrm>
            <a:off x="288534" y="214290"/>
            <a:ext cx="497252" cy="70788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_trad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3 Grupo"/>
          <p:cNvGrpSpPr>
            <a:grpSpLocks/>
          </p:cNvGrpSpPr>
          <p:nvPr/>
        </p:nvGrpSpPr>
        <p:grpSpPr bwMode="auto">
          <a:xfrm>
            <a:off x="2876550" y="809625"/>
            <a:ext cx="4838700" cy="5976938"/>
            <a:chOff x="3376620" y="809649"/>
            <a:chExt cx="4838718" cy="5976937"/>
          </a:xfrm>
        </p:grpSpPr>
        <p:pic>
          <p:nvPicPr>
            <p:cNvPr id="25634" name="Picture 4" descr="phosphatidicacidsynthesis-s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76620" y="809649"/>
              <a:ext cx="4300537" cy="5976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22 Rectángulo"/>
            <p:cNvSpPr/>
            <p:nvPr/>
          </p:nvSpPr>
          <p:spPr>
            <a:xfrm>
              <a:off x="5715017" y="831874"/>
              <a:ext cx="2500321" cy="4214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924550" y="592138"/>
            <a:ext cx="3076575" cy="6122987"/>
            <a:chOff x="3732" y="373"/>
            <a:chExt cx="1938" cy="3857"/>
          </a:xfrm>
        </p:grpSpPr>
        <p:grpSp>
          <p:nvGrpSpPr>
            <p:cNvPr id="25623" name="43 Grupo"/>
            <p:cNvGrpSpPr>
              <a:grpSpLocks/>
            </p:cNvGrpSpPr>
            <p:nvPr/>
          </p:nvGrpSpPr>
          <p:grpSpPr bwMode="auto">
            <a:xfrm>
              <a:off x="3732" y="373"/>
              <a:ext cx="1938" cy="3857"/>
              <a:chOff x="5567376" y="592161"/>
              <a:chExt cx="3076590" cy="6122987"/>
            </a:xfrm>
          </p:grpSpPr>
          <p:grpSp>
            <p:nvGrpSpPr>
              <p:cNvPr id="25625" name="10 Grupo"/>
              <p:cNvGrpSpPr>
                <a:grpSpLocks/>
              </p:cNvGrpSpPr>
              <p:nvPr/>
            </p:nvGrpSpPr>
            <p:grpSpPr bwMode="auto">
              <a:xfrm>
                <a:off x="5567376" y="592161"/>
                <a:ext cx="3076590" cy="6122987"/>
                <a:chOff x="3638550" y="401638"/>
                <a:chExt cx="3076590" cy="6122987"/>
              </a:xfrm>
            </p:grpSpPr>
            <p:grpSp>
              <p:nvGrpSpPr>
                <p:cNvPr id="25628" name="Group 10"/>
                <p:cNvGrpSpPr>
                  <a:grpSpLocks/>
                </p:cNvGrpSpPr>
                <p:nvPr/>
              </p:nvGrpSpPr>
              <p:grpSpPr bwMode="auto">
                <a:xfrm>
                  <a:off x="3638550" y="401638"/>
                  <a:ext cx="2862263" cy="6122987"/>
                  <a:chOff x="1247" y="253"/>
                  <a:chExt cx="1803" cy="3857"/>
                </a:xfrm>
              </p:grpSpPr>
              <p:pic>
                <p:nvPicPr>
                  <p:cNvPr id="25630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r="43513"/>
                  <a:stretch>
                    <a:fillRect/>
                  </a:stretch>
                </p:blipFill>
                <p:spPr bwMode="auto">
                  <a:xfrm>
                    <a:off x="1565" y="253"/>
                    <a:ext cx="1485" cy="38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5631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00" y="1322"/>
                    <a:ext cx="799" cy="26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Ac. Fosfatidico</a:t>
                    </a:r>
                  </a:p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fosfatasa</a:t>
                    </a:r>
                  </a:p>
                </p:txBody>
              </p:sp>
              <p:sp>
                <p:nvSpPr>
                  <p:cNvPr id="25632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7" y="2750"/>
                    <a:ext cx="838" cy="268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pPr algn="ctr"/>
                    <a:r>
                      <a:rPr lang="es-ES_tradnl" sz="1400" b="1" i="1">
                        <a:solidFill>
                          <a:srgbClr val="0066FF"/>
                        </a:solidFill>
                      </a:rPr>
                      <a:t>Acil transferasa</a:t>
                    </a:r>
                  </a:p>
                  <a:p>
                    <a:pPr algn="ctr"/>
                    <a:endParaRPr lang="es-ES_tradnl" sz="1400" b="1" i="1">
                      <a:solidFill>
                        <a:srgbClr val="0066FF"/>
                      </a:solidFill>
                    </a:endParaRPr>
                  </a:p>
                </p:txBody>
              </p:sp>
              <p:sp>
                <p:nvSpPr>
                  <p:cNvPr id="2563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09" y="3956"/>
                    <a:ext cx="953" cy="1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pPr algn="ctr"/>
                    <a:r>
                      <a:rPr lang="es-ES_tradnl" sz="1600" b="1">
                        <a:solidFill>
                          <a:srgbClr val="FF0000"/>
                        </a:solidFill>
                      </a:rPr>
                      <a:t>Triacilglic</a:t>
                    </a:r>
                    <a:r>
                      <a:rPr lang="en-US" sz="1600" b="1">
                        <a:solidFill>
                          <a:srgbClr val="FF0000"/>
                        </a:solidFill>
                      </a:rPr>
                      <a:t>erol</a:t>
                    </a:r>
                    <a:endParaRPr lang="es-ES_tradnl" sz="1600" b="1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37" name="36 Rectángulo"/>
                <p:cNvSpPr/>
                <p:nvPr/>
              </p:nvSpPr>
              <p:spPr>
                <a:xfrm>
                  <a:off x="6072200" y="2166938"/>
                  <a:ext cx="642940" cy="30003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s-ES"/>
                </a:p>
              </p:txBody>
            </p:sp>
          </p:grpSp>
          <p:sp>
            <p:nvSpPr>
              <p:cNvPr id="34" name="33 Arco"/>
              <p:cNvSpPr/>
              <p:nvPr/>
            </p:nvSpPr>
            <p:spPr>
              <a:xfrm rot="17668141" flipH="1">
                <a:off x="7618438" y="2328885"/>
                <a:ext cx="623888" cy="500064"/>
              </a:xfrm>
              <a:prstGeom prst="arc">
                <a:avLst>
                  <a:gd name="adj1" fmla="val 16200000"/>
                  <a:gd name="adj2" fmla="val 21355578"/>
                </a:avLst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5627" name="34 CuadroTexto"/>
              <p:cNvSpPr txBox="1">
                <a:spLocks noChangeArrowheads="1"/>
              </p:cNvSpPr>
              <p:nvPr/>
            </p:nvSpPr>
            <p:spPr bwMode="auto">
              <a:xfrm>
                <a:off x="7643834" y="2786058"/>
                <a:ext cx="34336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 b="1"/>
                  <a:t>Pi</a:t>
                </a:r>
              </a:p>
            </p:txBody>
          </p:sp>
        </p:grpSp>
        <p:sp>
          <p:nvSpPr>
            <p:cNvPr id="25624" name="Cuadro de texto 10"/>
            <p:cNvSpPr txBox="1">
              <a:spLocks noChangeArrowheads="1"/>
            </p:cNvSpPr>
            <p:nvPr/>
          </p:nvSpPr>
          <p:spPr bwMode="auto">
            <a:xfrm>
              <a:off x="4694" y="2635"/>
              <a:ext cx="953" cy="4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144000" rIns="0" bIns="15480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s-ES_tradnl" sz="1200" b="1">
                  <a:solidFill>
                    <a:srgbClr val="C00000"/>
                  </a:solidFill>
                </a:rPr>
                <a:t>R</a:t>
              </a:r>
              <a:r>
                <a:rPr lang="es-ES_tradnl" sz="1200" b="1" baseline="-25000">
                  <a:solidFill>
                    <a:srgbClr val="C00000"/>
                  </a:solidFill>
                </a:rPr>
                <a:t>1</a:t>
              </a:r>
              <a:r>
                <a:rPr lang="es-ES_tradnl" sz="1200" b="1">
                  <a:solidFill>
                    <a:srgbClr val="C00000"/>
                  </a:solidFill>
                </a:rPr>
                <a:t>-CH</a:t>
              </a:r>
              <a:r>
                <a:rPr lang="es-ES_tradnl" sz="1200" b="1" baseline="-25000">
                  <a:solidFill>
                    <a:srgbClr val="C00000"/>
                  </a:solidFill>
                </a:rPr>
                <a:t>2</a:t>
              </a:r>
              <a:r>
                <a:rPr lang="es-ES_tradnl" sz="1200" b="1">
                  <a:solidFill>
                    <a:srgbClr val="C00000"/>
                  </a:solidFill>
                </a:rPr>
                <a:t>–CO~S-CoA</a:t>
              </a:r>
            </a:p>
            <a:p>
              <a:pPr algn="ctr">
                <a:lnSpc>
                  <a:spcPct val="70000"/>
                </a:lnSpc>
              </a:pPr>
              <a:endParaRPr lang="es-ES_tradnl" sz="1200" b="1">
                <a:solidFill>
                  <a:srgbClr val="C00000"/>
                </a:solidFill>
              </a:endParaRPr>
            </a:p>
            <a:p>
              <a:pPr algn="ctr">
                <a:lnSpc>
                  <a:spcPct val="70000"/>
                </a:lnSpc>
              </a:pPr>
              <a:r>
                <a:rPr lang="es-ES_tradnl" sz="1200" b="1">
                  <a:solidFill>
                    <a:srgbClr val="C00000"/>
                  </a:solidFill>
                </a:rPr>
                <a:t>Acil-CoA </a:t>
              </a:r>
              <a:endParaRPr lang="es-ES_tradnl" sz="1200" b="1"/>
            </a:p>
          </p:txBody>
        </p:sp>
      </p:grp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-9525" y="115888"/>
            <a:ext cx="8939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Otra vía de biosíntesis de Triglicéridos</a:t>
            </a:r>
            <a:endParaRPr lang="es-ES_tradnl" sz="3200" b="1" dirty="0">
              <a:solidFill>
                <a:schemeClr val="accent2"/>
              </a:solidFill>
            </a:endParaRPr>
          </a:p>
        </p:txBody>
      </p: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398588" y="785813"/>
            <a:ext cx="2520950" cy="676276"/>
            <a:chOff x="566" y="376"/>
            <a:chExt cx="1588" cy="426"/>
          </a:xfrm>
        </p:grpSpPr>
        <p:sp>
          <p:nvSpPr>
            <p:cNvPr id="72715" name="Text Box 11"/>
            <p:cNvSpPr txBox="1">
              <a:spLocks noChangeArrowheads="1"/>
            </p:cNvSpPr>
            <p:nvPr/>
          </p:nvSpPr>
          <p:spPr bwMode="auto">
            <a:xfrm>
              <a:off x="566" y="552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0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GLU</a:t>
              </a:r>
            </a:p>
          </p:txBody>
        </p:sp>
        <p:sp>
          <p:nvSpPr>
            <p:cNvPr id="25621" name="Line 12"/>
            <p:cNvSpPr>
              <a:spLocks noChangeShapeType="1"/>
            </p:cNvSpPr>
            <p:nvPr/>
          </p:nvSpPr>
          <p:spPr bwMode="auto">
            <a:xfrm>
              <a:off x="1110" y="663"/>
              <a:ext cx="104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22" name="Text Box 13"/>
            <p:cNvSpPr txBox="1">
              <a:spLocks noChangeArrowheads="1"/>
            </p:cNvSpPr>
            <p:nvPr/>
          </p:nvSpPr>
          <p:spPr bwMode="auto">
            <a:xfrm>
              <a:off x="1260" y="376"/>
              <a:ext cx="8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 i="1" dirty="0" smtClean="0">
                  <a:solidFill>
                    <a:srgbClr val="CC3300"/>
                  </a:solidFill>
                </a:rPr>
                <a:t>Vía </a:t>
              </a:r>
              <a:r>
                <a:rPr lang="es-ES_tradnl" sz="2400" b="1" i="1" dirty="0" err="1" smtClean="0">
                  <a:solidFill>
                    <a:srgbClr val="CC3300"/>
                  </a:solidFill>
                </a:rPr>
                <a:t>Glic</a:t>
              </a:r>
              <a:endParaRPr lang="es-ES_tradnl" sz="2400" b="1" i="1" dirty="0">
                <a:solidFill>
                  <a:srgbClr val="CC3300"/>
                </a:solidFill>
              </a:endParaRPr>
            </a:p>
          </p:txBody>
        </p:sp>
      </p:grp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1111250" y="2465388"/>
            <a:ext cx="3024188" cy="841375"/>
            <a:chOff x="385" y="1434"/>
            <a:chExt cx="1905" cy="530"/>
          </a:xfrm>
        </p:grpSpPr>
        <p:sp>
          <p:nvSpPr>
            <p:cNvPr id="72718" name="Text Box 14"/>
            <p:cNvSpPr txBox="1">
              <a:spLocks noChangeArrowheads="1"/>
            </p:cNvSpPr>
            <p:nvPr/>
          </p:nvSpPr>
          <p:spPr bwMode="auto">
            <a:xfrm>
              <a:off x="385" y="1584"/>
              <a:ext cx="9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0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GLICEROL</a:t>
              </a:r>
            </a:p>
          </p:txBody>
        </p:sp>
        <p:sp>
          <p:nvSpPr>
            <p:cNvPr id="25615" name="Line 15"/>
            <p:cNvSpPr>
              <a:spLocks noChangeShapeType="1"/>
            </p:cNvSpPr>
            <p:nvPr/>
          </p:nvSpPr>
          <p:spPr bwMode="auto">
            <a:xfrm>
              <a:off x="1338" y="1706"/>
              <a:ext cx="95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1534" y="1434"/>
              <a:ext cx="66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b="1" i="1" dirty="0" smtClean="0">
                  <a:solidFill>
                    <a:srgbClr val="0000CC"/>
                  </a:solidFill>
                </a:rPr>
                <a:t>quinasa</a:t>
              </a:r>
              <a:endParaRPr lang="es-ES_tradnl" b="1" i="1" dirty="0">
                <a:solidFill>
                  <a:srgbClr val="0000CC"/>
                </a:solidFill>
              </a:endParaRP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1338" y="1752"/>
              <a:ext cx="3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rgbClr val="CC3300"/>
                  </a:solidFill>
                </a:rPr>
                <a:t>ATP</a:t>
              </a:r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1791" y="1752"/>
              <a:ext cx="3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rgbClr val="CC3300"/>
                  </a:solidFill>
                </a:rPr>
                <a:t>ADP</a:t>
              </a:r>
            </a:p>
          </p:txBody>
        </p:sp>
        <p:sp>
          <p:nvSpPr>
            <p:cNvPr id="25619" name="Arc 19"/>
            <p:cNvSpPr>
              <a:spLocks/>
            </p:cNvSpPr>
            <p:nvPr/>
          </p:nvSpPr>
          <p:spPr bwMode="auto">
            <a:xfrm>
              <a:off x="1470" y="1707"/>
              <a:ext cx="548" cy="156"/>
            </a:xfrm>
            <a:custGeom>
              <a:avLst/>
              <a:gdLst>
                <a:gd name="T0" fmla="*/ 0 w 37350"/>
                <a:gd name="T1" fmla="*/ 0 h 21600"/>
                <a:gd name="T2" fmla="*/ 0 w 37350"/>
                <a:gd name="T3" fmla="*/ 0 h 21600"/>
                <a:gd name="T4" fmla="*/ 0 w 37350"/>
                <a:gd name="T5" fmla="*/ 0 h 21600"/>
                <a:gd name="T6" fmla="*/ 0 60000 65536"/>
                <a:gd name="T7" fmla="*/ 0 60000 65536"/>
                <a:gd name="T8" fmla="*/ 0 60000 65536"/>
                <a:gd name="T9" fmla="*/ 0 w 37350"/>
                <a:gd name="T10" fmla="*/ 0 h 21600"/>
                <a:gd name="T11" fmla="*/ 37350 w 3735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350" h="21600" fill="none" extrusionOk="0">
                  <a:moveTo>
                    <a:pt x="0" y="10190"/>
                  </a:moveTo>
                  <a:cubicBezTo>
                    <a:pt x="3942" y="3852"/>
                    <a:pt x="10877" y="-1"/>
                    <a:pt x="18341" y="0"/>
                  </a:cubicBezTo>
                  <a:cubicBezTo>
                    <a:pt x="26280" y="0"/>
                    <a:pt x="33580" y="4355"/>
                    <a:pt x="37350" y="11342"/>
                  </a:cubicBezTo>
                </a:path>
                <a:path w="37350" h="21600" stroke="0" extrusionOk="0">
                  <a:moveTo>
                    <a:pt x="0" y="10190"/>
                  </a:moveTo>
                  <a:cubicBezTo>
                    <a:pt x="3942" y="3852"/>
                    <a:pt x="10877" y="-1"/>
                    <a:pt x="18341" y="0"/>
                  </a:cubicBezTo>
                  <a:cubicBezTo>
                    <a:pt x="26280" y="0"/>
                    <a:pt x="33580" y="4355"/>
                    <a:pt x="37350" y="11342"/>
                  </a:cubicBezTo>
                  <a:lnTo>
                    <a:pt x="18341" y="21600"/>
                  </a:lnTo>
                  <a:close/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2729" name="Oval 25"/>
          <p:cNvSpPr>
            <a:spLocks noChangeArrowheads="1"/>
          </p:cNvSpPr>
          <p:nvPr/>
        </p:nvSpPr>
        <p:spPr bwMode="auto">
          <a:xfrm>
            <a:off x="3343275" y="5562600"/>
            <a:ext cx="1944688" cy="12239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3857625" y="2428875"/>
            <a:ext cx="1500188" cy="11525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9" name="Cuadro de texto 10"/>
          <p:cNvSpPr txBox="1">
            <a:spLocks noChangeArrowheads="1"/>
          </p:cNvSpPr>
          <p:nvPr/>
        </p:nvSpPr>
        <p:spPr bwMode="auto">
          <a:xfrm>
            <a:off x="2214563" y="3429000"/>
            <a:ext cx="1857375" cy="415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R</a:t>
            </a:r>
            <a:r>
              <a:rPr lang="es-ES_tradnl" sz="1400" b="1" baseline="-25000">
                <a:solidFill>
                  <a:srgbClr val="C00000"/>
                </a:solidFill>
              </a:rPr>
              <a:t>1</a:t>
            </a:r>
            <a:r>
              <a:rPr lang="es-ES_tradnl" sz="1400" b="1">
                <a:solidFill>
                  <a:srgbClr val="C00000"/>
                </a:solidFill>
              </a:rPr>
              <a:t>-CH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–CO~S-CoA</a:t>
            </a:r>
          </a:p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Acil-CoA</a:t>
            </a:r>
            <a:r>
              <a:rPr lang="es-ES_tradnl" sz="1600" b="1">
                <a:solidFill>
                  <a:srgbClr val="C00000"/>
                </a:solidFill>
              </a:rPr>
              <a:t> </a:t>
            </a:r>
            <a:endParaRPr lang="es-ES_tradnl" sz="1600" b="1"/>
          </a:p>
        </p:txBody>
      </p:sp>
      <p:sp>
        <p:nvSpPr>
          <p:cNvPr id="25610" name="Cuadro de texto 10"/>
          <p:cNvSpPr txBox="1">
            <a:spLocks noChangeArrowheads="1"/>
          </p:cNvSpPr>
          <p:nvPr/>
        </p:nvSpPr>
        <p:spPr bwMode="auto">
          <a:xfrm>
            <a:off x="2214563" y="4899025"/>
            <a:ext cx="18573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R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-CH</a:t>
            </a:r>
            <a:r>
              <a:rPr lang="es-ES_tradnl" sz="1400" b="1" baseline="-25000">
                <a:solidFill>
                  <a:srgbClr val="C00000"/>
                </a:solidFill>
              </a:rPr>
              <a:t>2</a:t>
            </a:r>
            <a:r>
              <a:rPr lang="es-ES_tradnl" sz="1400" b="1">
                <a:solidFill>
                  <a:srgbClr val="C00000"/>
                </a:solidFill>
              </a:rPr>
              <a:t>–CO~S-CoA</a:t>
            </a:r>
          </a:p>
          <a:p>
            <a:pPr algn="ctr">
              <a:lnSpc>
                <a:spcPct val="70000"/>
              </a:lnSpc>
            </a:pPr>
            <a:r>
              <a:rPr lang="es-ES_tradnl" sz="1400" b="1">
                <a:solidFill>
                  <a:srgbClr val="C00000"/>
                </a:solidFill>
              </a:rPr>
              <a:t>Acil-CoA </a:t>
            </a:r>
            <a:endParaRPr lang="es-ES_tradnl" sz="1400" b="1"/>
          </a:p>
        </p:txBody>
      </p:sp>
      <p:pic>
        <p:nvPicPr>
          <p:cNvPr id="30" name="Picture 7" descr="trigi+1"/>
          <p:cNvPicPr>
            <a:picLocks noChangeAspect="1" noChangeArrowheads="1"/>
          </p:cNvPicPr>
          <p:nvPr/>
        </p:nvPicPr>
        <p:blipFill>
          <a:blip r:embed="rId4"/>
          <a:srcRect l="2982" t="6177" r="73174" b="56764"/>
          <a:stretch>
            <a:fillRect/>
          </a:stretch>
        </p:blipFill>
        <p:spPr bwMode="auto">
          <a:xfrm>
            <a:off x="71438" y="2286000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45 Conector recto de flecha"/>
          <p:cNvCxnSpPr>
            <a:cxnSpLocks noChangeShapeType="1"/>
          </p:cNvCxnSpPr>
          <p:nvPr/>
        </p:nvCxnSpPr>
        <p:spPr bwMode="auto">
          <a:xfrm flipV="1">
            <a:off x="4932363" y="1366838"/>
            <a:ext cx="2282825" cy="4294187"/>
          </a:xfrm>
          <a:prstGeom prst="straightConnector1">
            <a:avLst/>
          </a:prstGeom>
          <a:noFill/>
          <a:ln w="38100" algn="ctr">
            <a:solidFill>
              <a:schemeClr val="accent2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" name="Oval 25"/>
          <p:cNvSpPr>
            <a:spLocks noChangeArrowheads="1"/>
          </p:cNvSpPr>
          <p:nvPr/>
        </p:nvSpPr>
        <p:spPr bwMode="auto">
          <a:xfrm>
            <a:off x="6300788" y="5013325"/>
            <a:ext cx="1944687" cy="18002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6" name="35 Elipse"/>
          <p:cNvSpPr/>
          <p:nvPr/>
        </p:nvSpPr>
        <p:spPr>
          <a:xfrm>
            <a:off x="214282" y="642918"/>
            <a:ext cx="78581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8" name="37 CuadroTexto"/>
          <p:cNvSpPr txBox="1"/>
          <p:nvPr/>
        </p:nvSpPr>
        <p:spPr>
          <a:xfrm>
            <a:off x="359972" y="506536"/>
            <a:ext cx="497252" cy="707886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_trad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AR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9" grpId="0" animBg="1"/>
      <p:bldP spid="25" grpId="0" animBg="1"/>
      <p:bldP spid="2" grpId="0" animBg="1"/>
      <p:bldP spid="3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es-ES" sz="2800" dirty="0" err="1"/>
              <a:t>Acidos</a:t>
            </a:r>
            <a:r>
              <a:rPr lang="es-ES" sz="2800" dirty="0"/>
              <a:t> grasos de cadena corta (6-10 C)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		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</a:t>
            </a:r>
            <a:r>
              <a:rPr lang="es-ES" sz="2800" b="1" dirty="0">
                <a:solidFill>
                  <a:srgbClr val="FF0000"/>
                </a:solidFill>
              </a:rPr>
              <a:t>Albúmina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-  </a:t>
            </a:r>
            <a:r>
              <a:rPr lang="es-ES" sz="2800" dirty="0" err="1"/>
              <a:t>Acidos</a:t>
            </a:r>
            <a:r>
              <a:rPr lang="es-ES" sz="2800" dirty="0"/>
              <a:t> grasos de cadena larga (12-18 C)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</a:t>
            </a:r>
            <a:r>
              <a:rPr lang="es-ES" sz="2800" b="1" dirty="0">
                <a:solidFill>
                  <a:srgbClr val="FF0000"/>
                </a:solidFill>
              </a:rPr>
              <a:t>Resíntesis de </a:t>
            </a:r>
            <a:r>
              <a:rPr lang="es-ES" sz="2800" b="1" dirty="0" smtClean="0">
                <a:solidFill>
                  <a:srgbClr val="FF0000"/>
                </a:solidFill>
              </a:rPr>
              <a:t>TG             QM</a:t>
            </a: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13239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Destino de los lípidos absorbidos </a:t>
            </a:r>
          </a:p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/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HÍGADO</a:t>
            </a:r>
            <a:endParaRPr lang="es-ES_tradnl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TEJIDOS</a:t>
            </a:r>
            <a:endParaRPr lang="es-ES_tradnl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725" y="0"/>
            <a:ext cx="3905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6215074" y="0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i="1" dirty="0" smtClean="0">
                <a:solidFill>
                  <a:srgbClr val="FF0066"/>
                </a:solidFill>
                <a:latin typeface="Comic Sans MS" pitchFamily="66" charset="0"/>
              </a:rPr>
              <a:t>Resumiendo……</a:t>
            </a:r>
            <a:endParaRPr lang="es-AR" sz="2000" b="1" i="1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1511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7653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7651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40" name="39 Elipse"/>
          <p:cNvSpPr/>
          <p:nvPr/>
        </p:nvSpPr>
        <p:spPr>
          <a:xfrm rot="5618426">
            <a:off x="5433220" y="3221831"/>
            <a:ext cx="2576512" cy="46894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7777" y="928670"/>
            <a:ext cx="8916223" cy="8094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Los</a:t>
            </a:r>
            <a:r>
              <a:rPr lang="es-ES_tradnl" sz="2400" b="1" dirty="0" smtClean="0">
                <a:solidFill>
                  <a:srgbClr val="0000CC"/>
                </a:solidFill>
              </a:rPr>
              <a:t> VERTEBRADOS</a:t>
            </a:r>
          </a:p>
          <a:p>
            <a:r>
              <a:rPr lang="es-ES_tradnl" sz="2400" b="1" dirty="0" smtClean="0"/>
              <a:t>- obtiene grasas de la dieta</a:t>
            </a:r>
          </a:p>
          <a:p>
            <a:r>
              <a:rPr lang="es-ES_tradnl" sz="2400" b="1" dirty="0" smtClean="0"/>
              <a:t>- movilizan grasas almacenadas en tejidos especializados</a:t>
            </a:r>
          </a:p>
          <a:p>
            <a:r>
              <a:rPr lang="es-ES_tradnl" sz="2400" b="1" dirty="0" smtClean="0"/>
              <a:t>		(tejido adiposo en células llamadas </a:t>
            </a:r>
            <a:r>
              <a:rPr lang="es-ES_tradnl" sz="2400" b="1" dirty="0" err="1" smtClean="0"/>
              <a:t>adipocitos</a:t>
            </a:r>
            <a:r>
              <a:rPr lang="es-ES_tradnl" sz="2400" b="1" dirty="0" smtClean="0"/>
              <a:t>)</a:t>
            </a:r>
          </a:p>
          <a:p>
            <a:pPr algn="ctr"/>
            <a:r>
              <a:rPr lang="es-ES_tradnl" sz="2000" dirty="0" smtClean="0"/>
              <a:t>Ejemplo: los Triglicéridos almacenados son única fuente de </a:t>
            </a:r>
          </a:p>
          <a:p>
            <a:pPr algn="ctr"/>
            <a:r>
              <a:rPr lang="es-ES_tradnl" sz="2000" dirty="0" smtClean="0"/>
              <a:t>energía en animales </a:t>
            </a:r>
            <a:r>
              <a:rPr lang="es-ES_tradnl" sz="2000" dirty="0" err="1" smtClean="0"/>
              <a:t>hibernantes</a:t>
            </a:r>
            <a:r>
              <a:rPr lang="es-ES_tradnl" sz="2000" dirty="0" smtClean="0"/>
              <a:t> y aves migratorias</a:t>
            </a:r>
          </a:p>
          <a:p>
            <a:pPr>
              <a:buFontTx/>
              <a:buChar char="-"/>
            </a:pPr>
            <a:r>
              <a:rPr lang="es-ES_tradnl" sz="2400" b="1" dirty="0" smtClean="0"/>
              <a:t>en el hígado, se convierten en grasas </a:t>
            </a:r>
          </a:p>
          <a:p>
            <a:r>
              <a:rPr lang="es-ES_tradnl" sz="2400" b="1" dirty="0" smtClean="0"/>
              <a:t>los glúcidos excedentes de la dieta y </a:t>
            </a:r>
          </a:p>
          <a:p>
            <a:r>
              <a:rPr lang="es-ES_tradnl" sz="2400" b="1" dirty="0" smtClean="0"/>
              <a:t>los exportan a otros tejidos</a:t>
            </a:r>
          </a:p>
          <a:p>
            <a:endParaRPr lang="es-ES_tradnl" sz="2400" b="1" dirty="0" smtClean="0"/>
          </a:p>
          <a:p>
            <a:r>
              <a:rPr lang="es-ES_tradnl" sz="2400" b="1" dirty="0" smtClean="0"/>
              <a:t>Las </a:t>
            </a:r>
            <a:r>
              <a:rPr lang="es-ES_tradnl" sz="2400" b="1" dirty="0" smtClean="0">
                <a:solidFill>
                  <a:srgbClr val="009900"/>
                </a:solidFill>
              </a:rPr>
              <a:t>PLANTAS VASCULARES</a:t>
            </a:r>
          </a:p>
          <a:p>
            <a:r>
              <a:rPr lang="es-ES_tradnl" sz="2400" b="1" dirty="0" smtClean="0"/>
              <a:t>-movilizan las grasas almacenadas en las semillas, </a:t>
            </a:r>
          </a:p>
          <a:p>
            <a:r>
              <a:rPr lang="es-ES_tradnl" sz="2400" b="1" dirty="0" smtClean="0"/>
              <a:t>	durante la germinación</a:t>
            </a:r>
          </a:p>
          <a:p>
            <a:r>
              <a:rPr lang="es-ES_tradnl" sz="2400" b="1" dirty="0" smtClean="0"/>
              <a:t>-en general, no dependen de las grasas </a:t>
            </a:r>
          </a:p>
          <a:p>
            <a:r>
              <a:rPr lang="es-ES_tradnl" sz="2400" b="1" dirty="0" smtClean="0"/>
              <a:t>	para cubrir sus necesidades energéticas</a:t>
            </a:r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endParaRPr lang="es-ES_tradnl" sz="2400" b="1" dirty="0" smtClean="0"/>
          </a:p>
          <a:p>
            <a:r>
              <a:rPr lang="es-ES_tradnl" sz="2400" b="1" dirty="0" smtClean="0"/>
              <a:t>	 </a:t>
            </a:r>
            <a:endParaRPr lang="es-AR" sz="2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0"/>
            <a:ext cx="7816877" cy="140335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LIPOPROTEÍNAS</a:t>
            </a:r>
            <a:br>
              <a:rPr lang="es-E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2800" b="1" dirty="0" smtClean="0">
                <a:solidFill>
                  <a:srgbClr val="FF0066"/>
                </a:solidFill>
                <a:latin typeface="Arial" charset="0"/>
                <a:cs typeface="Arial" charset="0"/>
              </a:rPr>
              <a:t>QUILOMICRON </a:t>
            </a:r>
            <a:r>
              <a:rPr lang="es-E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s-E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2400" b="1" dirty="0" smtClean="0">
                <a:latin typeface="Arial" charset="0"/>
                <a:cs typeface="Arial" charset="0"/>
              </a:rPr>
              <a:t>Estructura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395288" y="1481138"/>
            <a:ext cx="5462587" cy="5187950"/>
            <a:chOff x="1066" y="896"/>
            <a:chExt cx="3441" cy="3268"/>
          </a:xfrm>
        </p:grpSpPr>
        <p:pic>
          <p:nvPicPr>
            <p:cNvPr id="28677" name="Picture 4"/>
            <p:cNvPicPr>
              <a:picLocks noChangeAspect="1" noChangeArrowheads="1"/>
            </p:cNvPicPr>
            <p:nvPr/>
          </p:nvPicPr>
          <p:blipFill>
            <a:blip r:embed="rId2">
              <a:lum bright="-30000" contrast="36000"/>
            </a:blip>
            <a:srcRect/>
            <a:stretch>
              <a:fillRect/>
            </a:stretch>
          </p:blipFill>
          <p:spPr bwMode="auto">
            <a:xfrm>
              <a:off x="1292" y="896"/>
              <a:ext cx="2854" cy="3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3198" y="953"/>
              <a:ext cx="1309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Apolipoproteínas</a:t>
              </a:r>
            </a:p>
          </p:txBody>
        </p:sp>
        <p:sp>
          <p:nvSpPr>
            <p:cNvPr id="28679" name="Text Box 6"/>
            <p:cNvSpPr txBox="1">
              <a:spLocks noChangeArrowheads="1"/>
            </p:cNvSpPr>
            <p:nvPr/>
          </p:nvSpPr>
          <p:spPr bwMode="auto">
            <a:xfrm>
              <a:off x="3288" y="3566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Fosfolípidos</a:t>
              </a:r>
            </a:p>
          </p:txBody>
        </p:sp>
        <p:sp>
          <p:nvSpPr>
            <p:cNvPr id="28680" name="Text Box 7"/>
            <p:cNvSpPr txBox="1">
              <a:spLocks noChangeArrowheads="1"/>
            </p:cNvSpPr>
            <p:nvPr/>
          </p:nvSpPr>
          <p:spPr bwMode="auto">
            <a:xfrm>
              <a:off x="2608" y="3829"/>
              <a:ext cx="1633" cy="3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b="1"/>
                <a:t>Triglicéridos y</a:t>
              </a:r>
            </a:p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b="1"/>
                <a:t>Esteres de colesterol</a:t>
              </a:r>
            </a:p>
          </p:txBody>
        </p:sp>
        <p:sp>
          <p:nvSpPr>
            <p:cNvPr id="28681" name="Text Box 8"/>
            <p:cNvSpPr txBox="1">
              <a:spLocks noChangeArrowheads="1"/>
            </p:cNvSpPr>
            <p:nvPr/>
          </p:nvSpPr>
          <p:spPr bwMode="auto">
            <a:xfrm>
              <a:off x="1066" y="3612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Colesterol</a:t>
              </a:r>
            </a:p>
          </p:txBody>
        </p:sp>
      </p:grp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292725" y="2852738"/>
            <a:ext cx="3635375" cy="155257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b="1">
                <a:solidFill>
                  <a:schemeClr val="bg1"/>
                </a:solidFill>
              </a:rPr>
              <a:t>LOS QUILOMICRONES TRANSPORTAN TRIGLICERIDOS DE ORIGEN EXOGENO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LIPOPROTEINAS</a:t>
            </a:r>
            <a:endParaRPr lang="es-E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964613" cy="4752975"/>
          </a:xfrm>
          <a:solidFill>
            <a:srgbClr val="EAEAEA"/>
          </a:solidFill>
          <a:ln>
            <a:solidFill>
              <a:srgbClr val="3333CC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s-AR" sz="2800" b="1" dirty="0" smtClean="0"/>
              <a:t>Son complejos formados por proteínas y lípidos cuya función es la de </a:t>
            </a:r>
            <a:r>
              <a:rPr lang="es-AR" sz="2800" b="1" dirty="0" smtClean="0">
                <a:solidFill>
                  <a:srgbClr val="C00000"/>
                </a:solidFill>
              </a:rPr>
              <a:t>transportar en el plasma: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AR" sz="2800" b="1" dirty="0" smtClean="0">
                <a:solidFill>
                  <a:srgbClr val="C00000"/>
                </a:solidFill>
              </a:rPr>
              <a:t>			</a:t>
            </a:r>
            <a:r>
              <a:rPr lang="es-AR" sz="2800" b="1" dirty="0" smtClean="0"/>
              <a:t>lípidos y vitaminas liposolubles</a:t>
            </a:r>
          </a:p>
          <a:p>
            <a:pPr>
              <a:lnSpc>
                <a:spcPct val="80000"/>
              </a:lnSpc>
            </a:pPr>
            <a:endParaRPr lang="es-AR" sz="2800" b="1" dirty="0" smtClean="0"/>
          </a:p>
          <a:p>
            <a:pPr>
              <a:lnSpc>
                <a:spcPct val="80000"/>
              </a:lnSpc>
            </a:pPr>
            <a:r>
              <a:rPr lang="es-AR" sz="2800" b="1" dirty="0" smtClean="0"/>
              <a:t>Son partículas globulares similares a micelas que presentan un núcleo no polar</a:t>
            </a:r>
          </a:p>
          <a:p>
            <a:pPr>
              <a:lnSpc>
                <a:spcPct val="80000"/>
              </a:lnSpc>
            </a:pPr>
            <a:endParaRPr lang="es-AR" sz="2800" b="1" dirty="0" smtClean="0"/>
          </a:p>
          <a:p>
            <a:pPr>
              <a:lnSpc>
                <a:spcPct val="80000"/>
              </a:lnSpc>
            </a:pPr>
            <a:r>
              <a:rPr lang="es-AR" sz="2800" b="1" dirty="0" smtClean="0"/>
              <a:t>En el núcleo (</a:t>
            </a:r>
            <a:r>
              <a:rPr lang="es-AR" sz="2800" b="1" dirty="0" err="1" smtClean="0"/>
              <a:t>hidrofóbico</a:t>
            </a:r>
            <a:r>
              <a:rPr lang="es-AR" sz="2800" b="1" dirty="0" smtClean="0"/>
              <a:t>) se encuentran TG y Esteres de Colesterol</a:t>
            </a:r>
          </a:p>
          <a:p>
            <a:pPr>
              <a:lnSpc>
                <a:spcPct val="80000"/>
              </a:lnSpc>
            </a:pPr>
            <a:endParaRPr lang="es-AR" sz="2800" b="1" dirty="0" smtClean="0"/>
          </a:p>
          <a:p>
            <a:pPr>
              <a:lnSpc>
                <a:spcPct val="80000"/>
              </a:lnSpc>
            </a:pPr>
            <a:r>
              <a:rPr lang="es-AR" sz="2800" b="1" dirty="0" smtClean="0"/>
              <a:t>En la capa externa (</a:t>
            </a:r>
            <a:r>
              <a:rPr lang="es-AR" sz="2800" b="1" dirty="0" err="1" smtClean="0"/>
              <a:t>hidrofílica</a:t>
            </a:r>
            <a:r>
              <a:rPr lang="es-AR" sz="2800" b="1" dirty="0" smtClean="0"/>
              <a:t>): proteínas, </a:t>
            </a:r>
            <a:r>
              <a:rPr lang="es-AR" sz="2800" b="1" dirty="0" err="1" smtClean="0"/>
              <a:t>fosfolípidos</a:t>
            </a:r>
            <a:r>
              <a:rPr lang="es-AR" sz="2800" b="1" dirty="0" smtClean="0"/>
              <a:t> y colesterol libre.</a:t>
            </a:r>
            <a:endParaRPr lang="es-E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217488" y="115888"/>
            <a:ext cx="8675687" cy="7588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5000"/>
              </a:lnSpc>
              <a:spcBef>
                <a:spcPct val="50000"/>
              </a:spcBef>
            </a:pPr>
            <a:r>
              <a:rPr lang="es-ES_tradnl" sz="3200" b="1"/>
              <a:t>Componentes de una LIPOPROTEINA</a:t>
            </a:r>
          </a:p>
        </p:txBody>
      </p:sp>
      <p:grpSp>
        <p:nvGrpSpPr>
          <p:cNvPr id="31747" name="Group 11"/>
          <p:cNvGrpSpPr>
            <a:grpSpLocks/>
          </p:cNvGrpSpPr>
          <p:nvPr/>
        </p:nvGrpSpPr>
        <p:grpSpPr bwMode="auto">
          <a:xfrm>
            <a:off x="1258888" y="1246188"/>
            <a:ext cx="6913562" cy="5567362"/>
            <a:chOff x="793" y="663"/>
            <a:chExt cx="4355" cy="3507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</a:blip>
            <a:srcRect/>
            <a:stretch>
              <a:fillRect/>
            </a:stretch>
          </p:blipFill>
          <p:spPr bwMode="auto">
            <a:xfrm>
              <a:off x="839" y="707"/>
              <a:ext cx="4309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49" name="Text Box 7" descr="25%"/>
            <p:cNvSpPr txBox="1">
              <a:spLocks noChangeArrowheads="1"/>
            </p:cNvSpPr>
            <p:nvPr/>
          </p:nvSpPr>
          <p:spPr bwMode="auto">
            <a:xfrm>
              <a:off x="793" y="1056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Proteína</a:t>
              </a:r>
            </a:p>
          </p:txBody>
        </p:sp>
        <p:sp>
          <p:nvSpPr>
            <p:cNvPr id="31750" name="Text Box 8" descr="25%"/>
            <p:cNvSpPr txBox="1">
              <a:spLocks noChangeArrowheads="1"/>
            </p:cNvSpPr>
            <p:nvPr/>
          </p:nvSpPr>
          <p:spPr bwMode="auto">
            <a:xfrm>
              <a:off x="1882" y="663"/>
              <a:ext cx="1134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/>
                <a:t>Fosfolípidos</a:t>
              </a:r>
            </a:p>
          </p:txBody>
        </p:sp>
        <p:sp>
          <p:nvSpPr>
            <p:cNvPr id="31751" name="Text Box 9" descr="25%"/>
            <p:cNvSpPr txBox="1">
              <a:spLocks noChangeArrowheads="1"/>
            </p:cNvSpPr>
            <p:nvPr/>
          </p:nvSpPr>
          <p:spPr bwMode="auto">
            <a:xfrm>
              <a:off x="3334" y="709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/>
                <a:t>Colesterol</a:t>
              </a:r>
            </a:p>
          </p:txBody>
        </p:sp>
        <p:sp>
          <p:nvSpPr>
            <p:cNvPr id="31752" name="Text Box 10"/>
            <p:cNvSpPr txBox="1">
              <a:spLocks noChangeArrowheads="1"/>
            </p:cNvSpPr>
            <p:nvPr/>
          </p:nvSpPr>
          <p:spPr bwMode="auto">
            <a:xfrm>
              <a:off x="2160" y="2398"/>
              <a:ext cx="1860" cy="79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s-ES_tradnl" b="1"/>
                <a:t>Esteres de Colesterol y Triacilglicéridos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928670"/>
            <a:ext cx="66675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smtClean="0"/>
          </a:p>
        </p:txBody>
      </p:sp>
      <p:pic>
        <p:nvPicPr>
          <p:cNvPr id="32772" name="Picture 4" descr="2figura0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3851275" y="1484313"/>
            <a:ext cx="1584325" cy="865187"/>
          </a:xfrm>
          <a:prstGeom prst="rect">
            <a:avLst/>
          </a:prstGeom>
          <a:solidFill>
            <a:srgbClr val="F1A1C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6948488" y="1557338"/>
            <a:ext cx="1511300" cy="5762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88" y="428625"/>
          <a:ext cx="8143932" cy="6143665"/>
        </p:xfrm>
        <a:graphic>
          <a:graphicData uri="http://schemas.openxmlformats.org/drawingml/2006/table">
            <a:tbl>
              <a:tblPr/>
              <a:tblGrid>
                <a:gridCol w="2035983"/>
                <a:gridCol w="2035983"/>
                <a:gridCol w="2035983"/>
                <a:gridCol w="2035983"/>
              </a:tblGrid>
              <a:tr h="71338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Lípidos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Apoproteínas</a:t>
                      </a: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QM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Quilomicrones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 0,94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exógenos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B-48, A-1, IV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VLDL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Lipoproteínas de muy baja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1,006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endógenos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E, C-I, CII, CIII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IDL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Lipoproteínas de densidad intermedia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Colesterol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Esterificado (CE)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LDL                                     Lipoproteínas de baja 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HDL                                     Lipoproteínas de alta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Fosfolípidos</a:t>
                      </a: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A-I, II; CII, D y 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831" name="4 CuadroTexto"/>
          <p:cNvSpPr txBox="1">
            <a:spLocks noChangeArrowheads="1"/>
          </p:cNvSpPr>
          <p:nvPr/>
        </p:nvSpPr>
        <p:spPr bwMode="auto">
          <a:xfrm>
            <a:off x="0" y="0"/>
            <a:ext cx="9191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400" b="1">
                <a:solidFill>
                  <a:srgbClr val="C00000"/>
                </a:solidFill>
              </a:rPr>
              <a:t>Propiedades y composición de las Lipoproteínas plasmáticas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88" y="428625"/>
          <a:ext cx="8643997" cy="6248557"/>
        </p:xfrm>
        <a:graphic>
          <a:graphicData uri="http://schemas.openxmlformats.org/drawingml/2006/table">
            <a:tbl>
              <a:tblPr/>
              <a:tblGrid>
                <a:gridCol w="1708596"/>
                <a:gridCol w="2727405"/>
                <a:gridCol w="4207996"/>
              </a:tblGrid>
              <a:tr h="501038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400" b="1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 y funciones </a:t>
                      </a:r>
                      <a:r>
                        <a:rPr lang="es-AR" sz="2400" b="1" dirty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de las lipoproteínas</a:t>
                      </a:r>
                      <a:endParaRPr lang="en-US" sz="2400" dirty="0">
                        <a:solidFill>
                          <a:srgbClr val="FF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Tipo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	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Función </a:t>
                      </a:r>
                      <a:r>
                        <a:rPr lang="es-AR" sz="2000" b="1" dirty="0" smtClean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principal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QM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Intestino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triglicéridos  de la dieta.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Residuos de </a:t>
                      </a: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QM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Liberación de lípidos de la alimentación en el hígado.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VLDL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los triglicéridos desde el hígado a otros tejidos.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IDL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Primer producto formado por el catabolismo de las VLDL.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LDL  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Plasma   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Producto final del catabolismo de las VLDL ricas en colesterol esterificado.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Hígado, intestino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Eliminación del exceso de colesterol de tejidos y </a:t>
                      </a:r>
                      <a:r>
                        <a:rPr lang="es-AR" sz="2000" b="1" dirty="0" smtClean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LP.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755650" y="1052513"/>
            <a:ext cx="7920038" cy="5472112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b="1" u="sng" dirty="0"/>
              <a:t>SON COMPONENTES PROTEICOS </a:t>
            </a:r>
          </a:p>
          <a:p>
            <a:pPr algn="ctr"/>
            <a:r>
              <a:rPr lang="es-AR" b="1" u="sng" dirty="0"/>
              <a:t>DE LAS LIPOPROTEINAS</a:t>
            </a:r>
          </a:p>
          <a:p>
            <a:pPr algn="ctr"/>
            <a:endParaRPr lang="es-ES_tradnl" b="1" u="sng" dirty="0"/>
          </a:p>
          <a:p>
            <a:pPr algn="ctr"/>
            <a:r>
              <a:rPr lang="es-ES_tradnl" b="1" dirty="0">
                <a:solidFill>
                  <a:srgbClr val="C00000"/>
                </a:solidFill>
              </a:rPr>
              <a:t>FUNCIONES GENERALES</a:t>
            </a:r>
            <a:endParaRPr lang="es-AR" b="1" dirty="0">
              <a:solidFill>
                <a:srgbClr val="C00000"/>
              </a:solidFill>
            </a:endParaRPr>
          </a:p>
          <a:p>
            <a:pPr algn="ctr"/>
            <a:endParaRPr lang="es-AR" dirty="0"/>
          </a:p>
          <a:p>
            <a:r>
              <a:rPr lang="es-AR" b="1" dirty="0" smtClean="0"/>
              <a:t>1)- </a:t>
            </a:r>
            <a:r>
              <a:rPr lang="es-AR" b="1" u="sng" dirty="0" smtClean="0"/>
              <a:t>ACTIVAN </a:t>
            </a:r>
            <a:r>
              <a:rPr lang="es-AR" b="1" u="sng" dirty="0"/>
              <a:t>ENZIMAS</a:t>
            </a:r>
            <a:r>
              <a:rPr lang="es-AR" b="1" dirty="0"/>
              <a:t> </a:t>
            </a:r>
          </a:p>
          <a:p>
            <a:r>
              <a:rPr lang="es-AR" b="1" dirty="0"/>
              <a:t>CLAVES DEL METABOLISMO DE LAS LIPOPROTEINAS</a:t>
            </a:r>
          </a:p>
          <a:p>
            <a:endParaRPr lang="es-AR" b="1" dirty="0"/>
          </a:p>
          <a:p>
            <a:r>
              <a:rPr lang="es-AR" b="1" dirty="0"/>
              <a:t>2)- </a:t>
            </a:r>
            <a:r>
              <a:rPr lang="es-AR" b="1" u="sng" dirty="0" smtClean="0"/>
              <a:t>RECONOCEN A </a:t>
            </a:r>
            <a:r>
              <a:rPr lang="es-AR" b="1" u="sng" dirty="0"/>
              <a:t>RECEPTORES</a:t>
            </a:r>
            <a:r>
              <a:rPr lang="es-AR" b="1" dirty="0"/>
              <a:t> DE LA SUPERFICIE CELULAR</a:t>
            </a:r>
          </a:p>
          <a:p>
            <a:r>
              <a:rPr lang="es-AR" b="1" dirty="0" smtClean="0"/>
              <a:t>Y SE INTERNALIZAN </a:t>
            </a:r>
            <a:r>
              <a:rPr lang="es-AR" b="1" dirty="0"/>
              <a:t>(INGRESAR A LA CELULA)</a:t>
            </a:r>
          </a:p>
          <a:p>
            <a:endParaRPr lang="es-AR" b="1" dirty="0"/>
          </a:p>
          <a:p>
            <a:r>
              <a:rPr lang="es-AR" b="1" dirty="0"/>
              <a:t>3)- APOPROTEINAS </a:t>
            </a:r>
            <a:r>
              <a:rPr lang="es-AR" b="1" u="sng" dirty="0"/>
              <a:t>ESTRUCTURALES</a:t>
            </a:r>
          </a:p>
          <a:p>
            <a:pPr algn="ctr"/>
            <a:endParaRPr lang="es-AR" dirty="0"/>
          </a:p>
          <a:p>
            <a:pPr algn="ctr"/>
            <a:r>
              <a:rPr lang="es-AR" dirty="0">
                <a:solidFill>
                  <a:srgbClr val="FF0066"/>
                </a:solidFill>
              </a:rPr>
              <a:t>LAS APOPROTEINAS SON </a:t>
            </a:r>
            <a:r>
              <a:rPr lang="es-AR" dirty="0" smtClean="0">
                <a:solidFill>
                  <a:srgbClr val="FF0066"/>
                </a:solidFill>
              </a:rPr>
              <a:t>INTERCAMBIABLES</a:t>
            </a:r>
          </a:p>
          <a:p>
            <a:pPr algn="ctr"/>
            <a:r>
              <a:rPr lang="es-AR" dirty="0" smtClean="0">
                <a:solidFill>
                  <a:srgbClr val="FF0066"/>
                </a:solidFill>
              </a:rPr>
              <a:t> </a:t>
            </a:r>
            <a:r>
              <a:rPr lang="es-AR" dirty="0">
                <a:solidFill>
                  <a:srgbClr val="FF0066"/>
                </a:solidFill>
              </a:rPr>
              <a:t>ENTRE </a:t>
            </a:r>
          </a:p>
          <a:p>
            <a:pPr algn="ctr"/>
            <a:r>
              <a:rPr lang="es-AR" dirty="0">
                <a:solidFill>
                  <a:srgbClr val="FF0066"/>
                </a:solidFill>
              </a:rPr>
              <a:t>TODAS LAS LIPOPROTEINAS </a:t>
            </a:r>
          </a:p>
          <a:p>
            <a:pPr algn="ctr"/>
            <a:r>
              <a:rPr lang="es-AR" dirty="0">
                <a:solidFill>
                  <a:srgbClr val="FF0066"/>
                </a:solidFill>
              </a:rPr>
              <a:t>EXCEPTO </a:t>
            </a:r>
            <a:endParaRPr lang="es-AR" dirty="0" smtClean="0">
              <a:solidFill>
                <a:srgbClr val="FF0066"/>
              </a:solidFill>
            </a:endParaRPr>
          </a:p>
          <a:p>
            <a:pPr algn="ctr"/>
            <a:r>
              <a:rPr lang="es-AR" dirty="0" smtClean="0">
                <a:solidFill>
                  <a:srgbClr val="0000FF"/>
                </a:solidFill>
              </a:rPr>
              <a:t>B48 </a:t>
            </a:r>
            <a:r>
              <a:rPr lang="es-AR" dirty="0">
                <a:solidFill>
                  <a:srgbClr val="0000FF"/>
                </a:solidFill>
              </a:rPr>
              <a:t>y</a:t>
            </a:r>
            <a:r>
              <a:rPr lang="es-AR" dirty="0" smtClean="0">
                <a:solidFill>
                  <a:srgbClr val="0000FF"/>
                </a:solidFill>
              </a:rPr>
              <a:t> </a:t>
            </a:r>
            <a:r>
              <a:rPr lang="es-AR" dirty="0">
                <a:solidFill>
                  <a:srgbClr val="0000FF"/>
                </a:solidFill>
              </a:rPr>
              <a:t>B100</a:t>
            </a:r>
            <a:endParaRPr lang="es-ES" u="sng" dirty="0">
              <a:solidFill>
                <a:srgbClr val="0000FF"/>
              </a:solidFill>
            </a:endParaRP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Apolipoproteínas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9701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9699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/>
              <a:t>Grasas ingeridas </a:t>
            </a:r>
          </a:p>
          <a:p>
            <a:r>
              <a:rPr lang="es-ES_tradnl" sz="1400" b="1"/>
              <a:t>con la dieta</a:t>
            </a:r>
            <a:endParaRPr lang="es-AR" sz="1400" b="1"/>
          </a:p>
        </p:txBody>
      </p:sp>
      <p:sp>
        <p:nvSpPr>
          <p:cNvPr id="40" name="39 Elipse"/>
          <p:cNvSpPr/>
          <p:nvPr/>
        </p:nvSpPr>
        <p:spPr>
          <a:xfrm>
            <a:off x="4643438" y="142875"/>
            <a:ext cx="4214812" cy="47148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36 Imagen" descr="trigliceridos.jpg"/>
          <p:cNvPicPr>
            <a:picLocks noChangeAspect="1"/>
          </p:cNvPicPr>
          <p:nvPr/>
        </p:nvPicPr>
        <p:blipFill>
          <a:blip r:embed="rId2"/>
          <a:srcRect t="14458"/>
          <a:stretch>
            <a:fillRect/>
          </a:stretch>
        </p:blipFill>
        <p:spPr bwMode="auto">
          <a:xfrm>
            <a:off x="1000125" y="1714500"/>
            <a:ext cx="7143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ángulo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" sz="2800" b="1" smtClean="0">
                <a:latin typeface="Arial" charset="0"/>
                <a:cs typeface="Arial" charset="0"/>
              </a:rPr>
              <a:t>Acción de </a:t>
            </a:r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la </a:t>
            </a: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Lipoprotein lipasa (LPL) y </a:t>
            </a:r>
            <a:b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Lipasa hepatica (LH)</a:t>
            </a:r>
          </a:p>
        </p:txBody>
      </p:sp>
      <p:sp>
        <p:nvSpPr>
          <p:cNvPr id="36868" name="Cuadro de texto 5"/>
          <p:cNvSpPr txBox="1">
            <a:spLocks noChangeArrowheads="1"/>
          </p:cNvSpPr>
          <p:nvPr/>
        </p:nvSpPr>
        <p:spPr bwMode="auto">
          <a:xfrm>
            <a:off x="1258888" y="292417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36869" name="Línea 73"/>
          <p:cNvSpPr>
            <a:spLocks noChangeShapeType="1"/>
          </p:cNvSpPr>
          <p:nvPr/>
        </p:nvSpPr>
        <p:spPr bwMode="auto">
          <a:xfrm>
            <a:off x="5581650" y="52149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6870" name="Cuadro de texto 74"/>
          <p:cNvSpPr txBox="1">
            <a:spLocks noChangeArrowheads="1"/>
          </p:cNvSpPr>
          <p:nvPr/>
        </p:nvSpPr>
        <p:spPr bwMode="auto">
          <a:xfrm>
            <a:off x="5000625" y="580390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F0000"/>
                </a:solidFill>
                <a:latin typeface="Times New Roman" pitchFamily="18" charset="0"/>
              </a:rPr>
              <a:t>HIGADO</a:t>
            </a:r>
          </a:p>
        </p:txBody>
      </p:sp>
      <p:sp>
        <p:nvSpPr>
          <p:cNvPr id="36871" name="Cuadro de texto 75"/>
          <p:cNvSpPr txBox="1">
            <a:spLocks noChangeArrowheads="1"/>
          </p:cNvSpPr>
          <p:nvPr/>
        </p:nvSpPr>
        <p:spPr bwMode="auto">
          <a:xfrm>
            <a:off x="6584950" y="5870575"/>
            <a:ext cx="16557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B050"/>
                </a:solidFill>
                <a:latin typeface="Times New Roman" pitchFamily="18" charset="0"/>
              </a:rPr>
              <a:t>T.ADIPOSO, MUSCULAR, MAMARIO</a:t>
            </a:r>
          </a:p>
        </p:txBody>
      </p:sp>
      <p:sp>
        <p:nvSpPr>
          <p:cNvPr id="36872" name="Línea 76"/>
          <p:cNvSpPr>
            <a:spLocks noChangeShapeType="1"/>
          </p:cNvSpPr>
          <p:nvPr/>
        </p:nvSpPr>
        <p:spPr bwMode="auto">
          <a:xfrm>
            <a:off x="7286625" y="535305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6873" name="35 CuadroTexto"/>
          <p:cNvSpPr txBox="1">
            <a:spLocks noChangeArrowheads="1"/>
          </p:cNvSpPr>
          <p:nvPr/>
        </p:nvSpPr>
        <p:spPr bwMode="auto">
          <a:xfrm>
            <a:off x="3943350" y="2714625"/>
            <a:ext cx="1414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i="1">
                <a:solidFill>
                  <a:srgbClr val="FF0000"/>
                </a:solidFill>
              </a:rPr>
              <a:t>LPL ó LH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343775" cy="1081088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Esterificación del colesterol </a:t>
            </a:r>
            <a:r>
              <a:rPr lang="es-ES" sz="28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(ACAT)</a:t>
            </a:r>
            <a:r>
              <a:rPr lang="es-ES" sz="2800" b="1" smtClean="0">
                <a:solidFill>
                  <a:srgbClr val="0000CC"/>
                </a:solidFill>
                <a:latin typeface="Arial" charset="0"/>
                <a:cs typeface="Arial" charset="0"/>
              </a:rPr>
              <a:t> intracelular</a:t>
            </a:r>
            <a:r>
              <a:rPr lang="es-ES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endParaRPr lang="es-ES" sz="28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08549" name="Imagen 5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2411413" y="1412875"/>
            <a:ext cx="4148137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Cuadro de texto 7"/>
          <p:cNvSpPr txBox="1">
            <a:spLocks noChangeArrowheads="1"/>
          </p:cNvSpPr>
          <p:nvPr/>
        </p:nvSpPr>
        <p:spPr bwMode="auto">
          <a:xfrm>
            <a:off x="2787650" y="3562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/>
          </a:p>
        </p:txBody>
      </p:sp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1619250" y="3213100"/>
            <a:ext cx="4897438" cy="3419475"/>
            <a:chOff x="1020" y="2024"/>
            <a:chExt cx="3085" cy="2154"/>
          </a:xfrm>
        </p:grpSpPr>
        <p:sp>
          <p:nvSpPr>
            <p:cNvPr id="38919" name="Cuadro de texto 6"/>
            <p:cNvSpPr txBox="1">
              <a:spLocks noChangeArrowheads="1"/>
            </p:cNvSpPr>
            <p:nvPr/>
          </p:nvSpPr>
          <p:spPr bwMode="auto">
            <a:xfrm>
              <a:off x="251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Colesterol</a:t>
              </a:r>
            </a:p>
          </p:txBody>
        </p:sp>
        <p:sp>
          <p:nvSpPr>
            <p:cNvPr id="38920" name="Cuadro de texto 8" descr="20%"/>
            <p:cNvSpPr txBox="1">
              <a:spLocks noChangeArrowheads="1"/>
            </p:cNvSpPr>
            <p:nvPr/>
          </p:nvSpPr>
          <p:spPr bwMode="auto">
            <a:xfrm>
              <a:off x="1020" y="2296"/>
              <a:ext cx="1814" cy="407"/>
            </a:xfrm>
            <a:prstGeom prst="rect">
              <a:avLst/>
            </a:prstGeom>
            <a:pattFill prst="pct20">
              <a:fgClr>
                <a:srgbClr val="66FF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</a:rPr>
                <a:t>acil CoA-Colesterol Transferasa (ACAT)</a:t>
              </a:r>
            </a:p>
          </p:txBody>
        </p:sp>
        <p:sp>
          <p:nvSpPr>
            <p:cNvPr id="38921" name="Cuadro de texto 9"/>
            <p:cNvSpPr txBox="1">
              <a:spLocks noChangeArrowheads="1"/>
            </p:cNvSpPr>
            <p:nvPr/>
          </p:nvSpPr>
          <p:spPr bwMode="auto">
            <a:xfrm>
              <a:off x="2971" y="2251"/>
              <a:ext cx="1043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Acil-CoA</a:t>
              </a:r>
            </a:p>
          </p:txBody>
        </p:sp>
        <p:sp>
          <p:nvSpPr>
            <p:cNvPr id="38922" name="Cuadro de texto 10"/>
            <p:cNvSpPr txBox="1">
              <a:spLocks noChangeArrowheads="1"/>
            </p:cNvSpPr>
            <p:nvPr/>
          </p:nvSpPr>
          <p:spPr bwMode="auto">
            <a:xfrm>
              <a:off x="3016" y="2523"/>
              <a:ext cx="726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CoA-SH</a:t>
              </a:r>
            </a:p>
          </p:txBody>
        </p:sp>
        <p:sp>
          <p:nvSpPr>
            <p:cNvPr id="38923" name="Cuadro de texto 11"/>
            <p:cNvSpPr txBox="1">
              <a:spLocks noChangeArrowheads="1"/>
            </p:cNvSpPr>
            <p:nvPr/>
          </p:nvSpPr>
          <p:spPr bwMode="auto">
            <a:xfrm>
              <a:off x="2381" y="3884"/>
              <a:ext cx="1724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Ester de Colesterol</a:t>
              </a:r>
            </a:p>
          </p:txBody>
        </p:sp>
      </p:grpSp>
      <p:sp>
        <p:nvSpPr>
          <p:cNvPr id="38918" name="10 CuadroTexto"/>
          <p:cNvSpPr txBox="1">
            <a:spLocks noChangeArrowheads="1"/>
          </p:cNvSpPr>
          <p:nvPr/>
        </p:nvSpPr>
        <p:spPr bwMode="auto">
          <a:xfrm>
            <a:off x="6342063" y="1500188"/>
            <a:ext cx="2873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¿cómo se sintetizan los 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ésteres de Colesterol 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en el interior celular?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4282" y="0"/>
            <a:ext cx="8643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LÍPIDOS</a:t>
            </a:r>
          </a:p>
          <a:p>
            <a:pPr>
              <a:defRPr/>
            </a:pPr>
            <a:r>
              <a:rPr lang="es-A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pueden clasificar por la </a:t>
            </a:r>
            <a:r>
              <a:rPr lang="es-AR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complejidad </a:t>
            </a:r>
            <a:r>
              <a:rPr lang="es-AR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sus </a:t>
            </a:r>
            <a:r>
              <a:rPr lang="es-A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estructuras moleculares</a:t>
            </a:r>
            <a:r>
              <a:rPr lang="es-AR" dirty="0" smtClean="0">
                <a:solidFill>
                  <a:srgbClr val="C00000"/>
                </a:solidFill>
              </a:rPr>
              <a:t>: </a:t>
            </a: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2357438" y="1073150"/>
            <a:ext cx="4429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Simples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Triglicéridos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smtClean="0">
                <a:solidFill>
                  <a:srgbClr val="0000CC"/>
                </a:solidFill>
                <a:latin typeface="+mn-lt"/>
              </a:rPr>
              <a:t>Ceras</a:t>
            </a:r>
            <a:endParaRPr lang="es-ES_tradnl" b="1" dirty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28875" y="2857500"/>
            <a:ext cx="39290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Complejos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 err="1">
                <a:solidFill>
                  <a:srgbClr val="00B050"/>
                </a:solidFill>
                <a:latin typeface="+mn-lt"/>
              </a:rPr>
              <a:t>Fosfoglicéridos</a:t>
            </a:r>
            <a:endParaRPr lang="es-AR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err="1">
                <a:solidFill>
                  <a:srgbClr val="00B050"/>
                </a:solidFill>
                <a:latin typeface="+mn-lt"/>
              </a:rPr>
              <a:t>Glicolípidos</a:t>
            </a:r>
            <a:endParaRPr lang="es-ES_tradnl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B050"/>
                </a:solidFill>
                <a:latin typeface="+mn-lt"/>
              </a:rPr>
              <a:t>Lipoproteínas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313" y="4786313"/>
            <a:ext cx="2460625" cy="1422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Asociados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Esteroides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Terpenos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Prostaglandinas</a:t>
            </a:r>
          </a:p>
        </p:txBody>
      </p:sp>
      <p:sp>
        <p:nvSpPr>
          <p:cNvPr id="9" name="8 Abrir llave"/>
          <p:cNvSpPr/>
          <p:nvPr/>
        </p:nvSpPr>
        <p:spPr>
          <a:xfrm>
            <a:off x="2286000" y="1214438"/>
            <a:ext cx="71438" cy="1285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295525" y="3000375"/>
            <a:ext cx="61913" cy="14287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Abrir llave"/>
          <p:cNvSpPr/>
          <p:nvPr/>
        </p:nvSpPr>
        <p:spPr>
          <a:xfrm>
            <a:off x="2357438" y="4714875"/>
            <a:ext cx="71437" cy="19288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"/>
          <p:cNvCxnSpPr/>
          <p:nvPr/>
        </p:nvCxnSpPr>
        <p:spPr>
          <a:xfrm rot="5400000" flipH="1" flipV="1">
            <a:off x="785813" y="2000250"/>
            <a:ext cx="1500188" cy="121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000125" y="3786188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rot="16200000" flipH="1">
            <a:off x="789782" y="4004469"/>
            <a:ext cx="1416050" cy="1290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trigi+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636642"/>
            <a:ext cx="3660539" cy="264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286125"/>
            <a:ext cx="2820988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7429500" y="3571875"/>
            <a:ext cx="1155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100" b="1"/>
              <a:t>Fosfoglicérido</a:t>
            </a:r>
            <a:endParaRPr lang="es-AR" sz="1100" b="1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4857750"/>
            <a:ext cx="25765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6286500" y="5143500"/>
            <a:ext cx="8747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100" b="1"/>
              <a:t>Colesterol</a:t>
            </a:r>
            <a:endParaRPr lang="es-AR" sz="11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23" grpId="0"/>
      <p:bldP spid="2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357166"/>
            <a:ext cx="7772400" cy="142875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200" b="1" dirty="0" smtClean="0">
                <a:latin typeface="Arial" charset="0"/>
                <a:cs typeface="Arial" charset="0"/>
              </a:rPr>
              <a:t>Acción de</a:t>
            </a:r>
            <a:br>
              <a:rPr lang="es-AR" sz="3200" b="1" dirty="0" smtClean="0">
                <a:latin typeface="Arial" charset="0"/>
                <a:cs typeface="Arial" charset="0"/>
              </a:rPr>
            </a:br>
            <a:r>
              <a:rPr lang="es-AR" sz="3200" b="1" dirty="0" smtClean="0">
                <a:latin typeface="Arial" charset="0"/>
                <a:cs typeface="Arial" charset="0"/>
              </a:rPr>
              <a:t> </a:t>
            </a:r>
            <a:r>
              <a:rPr lang="es-AR" sz="3200" b="1" i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Lecitin</a:t>
            </a:r>
            <a:r>
              <a:rPr lang="es-AR" sz="32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Colesterol </a:t>
            </a:r>
            <a:r>
              <a:rPr lang="es-AR" sz="3200" b="1" i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Acil</a:t>
            </a:r>
            <a:r>
              <a:rPr lang="es-AR" sz="32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s-AR" sz="3200" b="1" i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Transferasa</a:t>
            </a:r>
            <a:r>
              <a:rPr lang="es-AR" sz="32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(LCAT) </a:t>
            </a:r>
            <a:r>
              <a:rPr lang="es-AR" sz="3200" b="1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en HDL</a:t>
            </a:r>
            <a:endParaRPr lang="es-ES" sz="3200" b="1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pic>
        <p:nvPicPr>
          <p:cNvPr id="37891" name="Imagen 4" descr="LCAT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 bwMode="auto">
          <a:xfrm>
            <a:off x="1331913" y="2133600"/>
            <a:ext cx="6264275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2" name="Grupo 10"/>
          <p:cNvGrpSpPr>
            <a:grpSpLocks/>
          </p:cNvGrpSpPr>
          <p:nvPr/>
        </p:nvGrpSpPr>
        <p:grpSpPr bwMode="auto">
          <a:xfrm>
            <a:off x="2124075" y="3214688"/>
            <a:ext cx="7019925" cy="2838450"/>
            <a:chOff x="1338" y="2024"/>
            <a:chExt cx="4422" cy="1788"/>
          </a:xfrm>
        </p:grpSpPr>
        <p:sp>
          <p:nvSpPr>
            <p:cNvPr id="37894" name="Cuadro de texto 5"/>
            <p:cNvSpPr txBox="1">
              <a:spLocks noChangeArrowheads="1"/>
            </p:cNvSpPr>
            <p:nvPr/>
          </p:nvSpPr>
          <p:spPr bwMode="auto">
            <a:xfrm>
              <a:off x="183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Colesterol</a:t>
              </a:r>
              <a:endParaRPr lang="es-ES"/>
            </a:p>
          </p:txBody>
        </p:sp>
        <p:sp>
          <p:nvSpPr>
            <p:cNvPr id="37895" name="Cuadro de texto 6"/>
            <p:cNvSpPr txBox="1">
              <a:spLocks noChangeArrowheads="1"/>
            </p:cNvSpPr>
            <p:nvPr/>
          </p:nvSpPr>
          <p:spPr bwMode="auto">
            <a:xfrm>
              <a:off x="1338" y="3294"/>
              <a:ext cx="1043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Ester de Colesterol</a:t>
              </a:r>
              <a:endParaRPr lang="es-ES"/>
            </a:p>
          </p:txBody>
        </p:sp>
        <p:sp>
          <p:nvSpPr>
            <p:cNvPr id="37896" name="Cuadro de texto 7"/>
            <p:cNvSpPr txBox="1">
              <a:spLocks noChangeArrowheads="1"/>
            </p:cNvSpPr>
            <p:nvPr/>
          </p:nvSpPr>
          <p:spPr bwMode="auto">
            <a:xfrm>
              <a:off x="2822" y="2294"/>
              <a:ext cx="1633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 i="1" dirty="0" err="1">
                  <a:solidFill>
                    <a:srgbClr val="C00000"/>
                  </a:solidFill>
                </a:rPr>
                <a:t>Lecitin</a:t>
              </a:r>
              <a:r>
                <a:rPr lang="es-ES" b="1" i="1" dirty="0">
                  <a:solidFill>
                    <a:srgbClr val="C00000"/>
                  </a:solidFill>
                </a:rPr>
                <a:t> colesterol </a:t>
              </a:r>
              <a:r>
                <a:rPr lang="es-ES" b="1" i="1" dirty="0" err="1">
                  <a:solidFill>
                    <a:srgbClr val="C00000"/>
                  </a:solidFill>
                </a:rPr>
                <a:t>Acil</a:t>
              </a:r>
              <a:r>
                <a:rPr lang="es-ES" b="1" i="1" dirty="0">
                  <a:solidFill>
                    <a:srgbClr val="C00000"/>
                  </a:solidFill>
                </a:rPr>
                <a:t> </a:t>
              </a:r>
              <a:r>
                <a:rPr lang="es-ES" b="1" i="1" dirty="0" err="1">
                  <a:solidFill>
                    <a:srgbClr val="C00000"/>
                  </a:solidFill>
                </a:rPr>
                <a:t>Transferasa</a:t>
              </a:r>
              <a:r>
                <a:rPr lang="es-ES" b="1" i="1" dirty="0">
                  <a:solidFill>
                    <a:srgbClr val="C00000"/>
                  </a:solidFill>
                </a:rPr>
                <a:t> (LCAT)</a:t>
              </a:r>
              <a:endParaRPr lang="es-ES" i="1" dirty="0">
                <a:solidFill>
                  <a:srgbClr val="C00000"/>
                </a:solidFill>
              </a:endParaRPr>
            </a:p>
          </p:txBody>
        </p:sp>
        <p:sp>
          <p:nvSpPr>
            <p:cNvPr id="37897" name="Cuadro de texto 8"/>
            <p:cNvSpPr txBox="1">
              <a:spLocks noChangeArrowheads="1"/>
            </p:cNvSpPr>
            <p:nvPr/>
          </p:nvSpPr>
          <p:spPr bwMode="auto">
            <a:xfrm>
              <a:off x="3825" y="2024"/>
              <a:ext cx="1935" cy="2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/>
                <a:t>Fosfatidilcolina (lecitina)</a:t>
              </a:r>
              <a:endParaRPr lang="es-ES"/>
            </a:p>
          </p:txBody>
        </p:sp>
        <p:sp>
          <p:nvSpPr>
            <p:cNvPr id="37898" name="Cuadro de texto 9"/>
            <p:cNvSpPr txBox="1">
              <a:spLocks noChangeArrowheads="1"/>
            </p:cNvSpPr>
            <p:nvPr/>
          </p:nvSpPr>
          <p:spPr bwMode="auto">
            <a:xfrm>
              <a:off x="3195" y="3330"/>
              <a:ext cx="1572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Lisofosfatidilcolina</a:t>
              </a:r>
              <a:endParaRPr lang="es-ES"/>
            </a:p>
          </p:txBody>
        </p:sp>
      </p:grpSp>
      <p:sp>
        <p:nvSpPr>
          <p:cNvPr id="37893" name="9 CuadroTexto"/>
          <p:cNvSpPr txBox="1">
            <a:spLocks noChangeArrowheads="1"/>
          </p:cNvSpPr>
          <p:nvPr/>
        </p:nvSpPr>
        <p:spPr bwMode="auto">
          <a:xfrm>
            <a:off x="857224" y="1785926"/>
            <a:ext cx="7710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¿cómo se sintetizan los </a:t>
            </a:r>
            <a:r>
              <a:rPr lang="es-ES_tradnl" b="1" dirty="0" err="1">
                <a:solidFill>
                  <a:srgbClr val="0000CC"/>
                </a:solidFill>
                <a:latin typeface="Comic Sans MS" pitchFamily="66" charset="0"/>
              </a:rPr>
              <a:t>ésteres</a:t>
            </a:r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 de Colesterol en las Lipoproteínas?</a:t>
            </a:r>
            <a:endParaRPr lang="es-AR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175" y="785641"/>
            <a:ext cx="6857849" cy="528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1428728" y="357166"/>
            <a:ext cx="6118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b="1" dirty="0" smtClean="0">
                <a:solidFill>
                  <a:srgbClr val="FF0066"/>
                </a:solidFill>
              </a:rPr>
              <a:t>Sistemas de esterificación del colesterol</a:t>
            </a:r>
            <a:endParaRPr lang="es-AR" sz="2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ES" smtClean="0"/>
              <a:t>ATEROSCLEROSIS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Enfermedad progresiva que finaliza con formaciones de placas calcificadas fibrosas</a:t>
            </a:r>
          </a:p>
          <a:p>
            <a:r>
              <a:rPr lang="es-ES" smtClean="0"/>
              <a:t>Se relaciona con niveles elevados de colesterol plasmático</a:t>
            </a:r>
          </a:p>
          <a:p>
            <a:r>
              <a:rPr lang="es-ES" smtClean="0"/>
              <a:t>Mutaciones puntuales en receptor</a:t>
            </a:r>
          </a:p>
        </p:txBody>
      </p:sp>
      <p:sp>
        <p:nvSpPr>
          <p:cNvPr id="39940" name="3 CuadroTexto"/>
          <p:cNvSpPr txBox="1">
            <a:spLocks noChangeArrowheads="1"/>
          </p:cNvSpPr>
          <p:nvPr/>
        </p:nvSpPr>
        <p:spPr bwMode="auto">
          <a:xfrm>
            <a:off x="5786438" y="521493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3 CuadroTexto"/>
          <p:cNvSpPr txBox="1">
            <a:spLocks noChangeArrowheads="1"/>
          </p:cNvSpPr>
          <p:nvPr/>
        </p:nvSpPr>
        <p:spPr bwMode="auto">
          <a:xfrm>
            <a:off x="428625" y="500063"/>
            <a:ext cx="75009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dirty="0">
                <a:solidFill>
                  <a:srgbClr val="FF0000"/>
                </a:solidFill>
              </a:rPr>
              <a:t>Aterosclerosis, LDL y Riesgo </a:t>
            </a:r>
            <a:r>
              <a:rPr lang="es-AR" sz="2400" b="1" dirty="0" err="1">
                <a:solidFill>
                  <a:srgbClr val="FF0000"/>
                </a:solidFill>
              </a:rPr>
              <a:t>Aterogénico</a:t>
            </a:r>
            <a:endParaRPr lang="es-AR" sz="2400" b="1" dirty="0"/>
          </a:p>
          <a:p>
            <a:pPr algn="ctr"/>
            <a:endParaRPr lang="es-AR" sz="2400" b="1" dirty="0"/>
          </a:p>
          <a:p>
            <a:r>
              <a:rPr lang="es-AR" sz="2400" dirty="0"/>
              <a:t>-Niveles elevados de LDL y con ellos de colesterol, incrementan la tendencia a la producción de </a:t>
            </a:r>
            <a:r>
              <a:rPr lang="es-AR" sz="2400" b="1" dirty="0" smtClean="0"/>
              <a:t>ateromas</a:t>
            </a:r>
            <a:endParaRPr lang="es-AR" sz="2400" dirty="0"/>
          </a:p>
          <a:p>
            <a:endParaRPr lang="es-AR" sz="2400" dirty="0"/>
          </a:p>
          <a:p>
            <a:r>
              <a:rPr lang="es-AR" sz="2400" dirty="0"/>
              <a:t> </a:t>
            </a:r>
            <a:r>
              <a:rPr lang="es-AR" sz="2400" dirty="0" smtClean="0"/>
              <a:t>-Los ateroma</a:t>
            </a:r>
            <a:r>
              <a:rPr lang="es-AR" sz="2400" dirty="0"/>
              <a:t>s</a:t>
            </a:r>
            <a:r>
              <a:rPr lang="es-AR" sz="2400" dirty="0" smtClean="0"/>
              <a:t> </a:t>
            </a:r>
            <a:r>
              <a:rPr lang="es-AR" sz="2400" dirty="0"/>
              <a:t>están </a:t>
            </a:r>
            <a:r>
              <a:rPr lang="es-AR" sz="2400" dirty="0" smtClean="0"/>
              <a:t>compuestos </a:t>
            </a:r>
            <a:r>
              <a:rPr lang="es-AR" sz="2400" dirty="0"/>
              <a:t>por </a:t>
            </a:r>
            <a:r>
              <a:rPr lang="es-AR" sz="2400" dirty="0" err="1"/>
              <a:t>acúmulos</a:t>
            </a:r>
            <a:r>
              <a:rPr lang="es-AR" sz="2400" dirty="0"/>
              <a:t> de colesterol, restos celulares, células musculares lisas y fibras de tejido conjuntivo, que disminuyen la luz y elasticidad del </a:t>
            </a:r>
            <a:r>
              <a:rPr lang="es-AR" sz="2400" dirty="0" smtClean="0"/>
              <a:t>vaso sanguíneo </a:t>
            </a:r>
            <a:endParaRPr lang="es-AR" sz="2400" dirty="0"/>
          </a:p>
          <a:p>
            <a:endParaRPr lang="es-AR" sz="2400" dirty="0"/>
          </a:p>
          <a:p>
            <a:r>
              <a:rPr lang="es-AR" sz="2400" dirty="0"/>
              <a:t>-Sobre estas </a:t>
            </a:r>
            <a:r>
              <a:rPr lang="es-AR" sz="2400" dirty="0" smtClean="0"/>
              <a:t>placas de ateroma </a:t>
            </a:r>
            <a:r>
              <a:rPr lang="es-AR" sz="2400" dirty="0"/>
              <a:t>se pueden formar coágulos que pueden obstruir totalmente la arteria y pueden  llevar a infarto de miocardio o accidentes cerebro </a:t>
            </a:r>
            <a:r>
              <a:rPr lang="es-AR" sz="2400" dirty="0" smtClean="0"/>
              <a:t>vasculares (ACV)</a:t>
            </a:r>
            <a:endParaRPr lang="es-AR" sz="2400" dirty="0"/>
          </a:p>
        </p:txBody>
      </p:sp>
      <p:sp>
        <p:nvSpPr>
          <p:cNvPr id="40963" name="2 CuadroTexto"/>
          <p:cNvSpPr txBox="1">
            <a:spLocks noChangeArrowheads="1"/>
          </p:cNvSpPr>
          <p:nvPr/>
        </p:nvSpPr>
        <p:spPr bwMode="auto">
          <a:xfrm>
            <a:off x="6386513" y="592613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 dirty="0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4438" y="1071563"/>
            <a:ext cx="7000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dirty="0"/>
              <a:t>-La formación de ateromas refleja un aumento en la producción de LDL y/o una disminución de receptores para LDL (receptores para </a:t>
            </a:r>
            <a:r>
              <a:rPr lang="es-AR" sz="2400" dirty="0" err="1"/>
              <a:t>Apo</a:t>
            </a:r>
            <a:r>
              <a:rPr lang="es-AR" sz="2400" dirty="0"/>
              <a:t> B100) lo que disminuye la capacidad para captar esta lipoproteína por las células. </a:t>
            </a:r>
          </a:p>
          <a:p>
            <a:pPr algn="ctr">
              <a:defRPr/>
            </a:pPr>
            <a:r>
              <a:rPr lang="es-A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por esto que se considera a las </a:t>
            </a:r>
            <a:r>
              <a:rPr lang="es-AR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LDL </a:t>
            </a:r>
          </a:p>
          <a:p>
            <a:pPr algn="ctr">
              <a:defRPr/>
            </a:pP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de riesgo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endParaRPr lang="es-AR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AR" sz="2400" dirty="0"/>
          </a:p>
          <a:p>
            <a:pPr>
              <a:defRPr/>
            </a:pPr>
            <a:r>
              <a:rPr lang="es-AR" sz="2400" dirty="0"/>
              <a:t>-Condiciones que contribuyen al desarrollo de ateromas son: </a:t>
            </a:r>
          </a:p>
          <a:p>
            <a:pPr>
              <a:defRPr/>
            </a:pPr>
            <a:r>
              <a:rPr lang="es-AR" sz="2400" dirty="0" err="1">
                <a:solidFill>
                  <a:srgbClr val="0000CC"/>
                </a:solidFill>
              </a:rPr>
              <a:t>hipercolesterolemia</a:t>
            </a:r>
            <a:r>
              <a:rPr lang="es-AR" sz="2400" dirty="0">
                <a:solidFill>
                  <a:srgbClr val="0000CC"/>
                </a:solidFill>
              </a:rPr>
              <a:t>, diabetes, hipertensión, hábito de fumar, estrés, dieta rica en grasas animales, obesidad y sedentarismo</a:t>
            </a:r>
          </a:p>
        </p:txBody>
      </p:sp>
      <p:sp>
        <p:nvSpPr>
          <p:cNvPr id="41987" name="2 CuadroTexto"/>
          <p:cNvSpPr txBox="1">
            <a:spLocks noChangeArrowheads="1"/>
          </p:cNvSpPr>
          <p:nvPr/>
        </p:nvSpPr>
        <p:spPr bwMode="auto">
          <a:xfrm>
            <a:off x="6286500" y="6140450"/>
            <a:ext cx="2828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85938" y="714375"/>
            <a:ext cx="5786437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-Considerando la función principal de HDL:</a:t>
            </a:r>
          </a:p>
          <a:p>
            <a:pPr>
              <a:defRPr/>
            </a:pPr>
            <a:endParaRPr lang="es-AR" sz="2400" b="1" dirty="0"/>
          </a:p>
          <a:p>
            <a:pPr>
              <a:defRPr/>
            </a:pPr>
            <a:r>
              <a:rPr lang="es-AR" sz="2400" b="1" dirty="0"/>
              <a:t> Existe una </a:t>
            </a:r>
            <a:r>
              <a:rPr lang="es-AR" sz="2400" b="1" dirty="0">
                <a:solidFill>
                  <a:srgbClr val="FF0000"/>
                </a:solidFill>
              </a:rPr>
              <a:t>relación inversa entre el nivel de HDL y la aterosclerosis. </a:t>
            </a:r>
          </a:p>
          <a:p>
            <a:pPr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A mayor nivel de HDL el riesgo de padecer accidentes vasculares es menor. </a:t>
            </a:r>
          </a:p>
          <a:p>
            <a:pPr>
              <a:buFontTx/>
              <a:buChar char="-"/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Es por esto que se considera a </a:t>
            </a:r>
          </a:p>
          <a:p>
            <a:pPr>
              <a:defRPr/>
            </a:pPr>
            <a:r>
              <a:rPr lang="es-AR" sz="2400" b="1" dirty="0"/>
              <a:t> </a:t>
            </a: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 factor de protección frente al riesgo  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r>
              <a:rPr lang="es-AR" sz="2400" b="1" dirty="0"/>
              <a:t>.</a:t>
            </a:r>
          </a:p>
        </p:txBody>
      </p:sp>
      <p:sp>
        <p:nvSpPr>
          <p:cNvPr id="43011" name="2 CuadroTexto"/>
          <p:cNvSpPr txBox="1">
            <a:spLocks noChangeArrowheads="1"/>
          </p:cNvSpPr>
          <p:nvPr/>
        </p:nvSpPr>
        <p:spPr bwMode="auto">
          <a:xfrm>
            <a:off x="6429375" y="6283325"/>
            <a:ext cx="2828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ateroma"/>
          <p:cNvPicPr>
            <a:picLocks noChangeAspect="1" noChangeArrowheads="1"/>
          </p:cNvPicPr>
          <p:nvPr/>
        </p:nvPicPr>
        <p:blipFill>
          <a:blip r:embed="rId2">
            <a:lum bright="-22000" contrast="34000"/>
          </a:blip>
          <a:srcRect/>
          <a:stretch>
            <a:fillRect/>
          </a:stretch>
        </p:blipFill>
        <p:spPr bwMode="auto">
          <a:xfrm>
            <a:off x="684213" y="401638"/>
            <a:ext cx="7272337" cy="566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2 CuadroTexto"/>
          <p:cNvSpPr txBox="1">
            <a:spLocks noChangeArrowheads="1"/>
          </p:cNvSpPr>
          <p:nvPr/>
        </p:nvSpPr>
        <p:spPr bwMode="auto">
          <a:xfrm>
            <a:off x="6315075" y="6211888"/>
            <a:ext cx="2828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Tema de interés social</a:t>
            </a:r>
          </a:p>
          <a:p>
            <a:pPr algn="ctr"/>
            <a:r>
              <a:rPr lang="es-ES_tradnl" b="1">
                <a:solidFill>
                  <a:srgbClr val="0000CC"/>
                </a:solidFill>
                <a:latin typeface="Comic Sans MS" pitchFamily="66" charset="0"/>
              </a:rPr>
              <a:t>No evaluable</a:t>
            </a:r>
            <a:endParaRPr lang="es-AR" b="1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Vídeo de digestión de los lípido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446963" y="-471488"/>
            <a:ext cx="1104900" cy="828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5 Rectángulo"/>
          <p:cNvSpPr/>
          <p:nvPr/>
        </p:nvSpPr>
        <p:spPr>
          <a:xfrm>
            <a:off x="1643042" y="2428868"/>
            <a:ext cx="6143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hlinkClick r:id="rId2"/>
              </a:rPr>
              <a:t>https://www.youtube.com/watch?v=DaSz69gzeiA</a:t>
            </a:r>
            <a:endParaRPr lang="es-AR" dirty="0" smtClean="0"/>
          </a:p>
          <a:p>
            <a:endParaRPr lang="es-ES_tradnl" dirty="0" smtClean="0"/>
          </a:p>
          <a:p>
            <a:endParaRPr lang="es-AR" dirty="0" smtClean="0"/>
          </a:p>
          <a:p>
            <a:pPr algn="ctr"/>
            <a:r>
              <a:rPr lang="es-ES_tradnl" b="1" dirty="0" smtClean="0"/>
              <a:t>VIDEO DE REPASO</a:t>
            </a:r>
          </a:p>
          <a:p>
            <a:pPr algn="ctr"/>
            <a:endParaRPr lang="es-ES_tradnl" b="1" dirty="0" smtClean="0"/>
          </a:p>
          <a:p>
            <a:pPr algn="ctr"/>
            <a:r>
              <a:rPr lang="es-ES_tradnl" dirty="0" smtClean="0">
                <a:solidFill>
                  <a:srgbClr val="C00000"/>
                </a:solidFill>
              </a:rPr>
              <a:t>DIGESTIÓN Y ABSORCIÓN DE LÍPIDOS  </a:t>
            </a:r>
          </a:p>
          <a:p>
            <a:pPr algn="ctr"/>
            <a:r>
              <a:rPr lang="es-ES_tradnl" dirty="0" smtClean="0">
                <a:solidFill>
                  <a:srgbClr val="C00000"/>
                </a:solidFill>
              </a:rPr>
              <a:t>LIPOPROTEÍNAS </a:t>
            </a:r>
          </a:p>
          <a:p>
            <a:pPr algn="ctr"/>
            <a:r>
              <a:rPr lang="es-ES_tradnl" dirty="0" smtClean="0">
                <a:solidFill>
                  <a:srgbClr val="C00000"/>
                </a:solidFill>
              </a:rPr>
              <a:t>30:15 min</a:t>
            </a:r>
            <a:endParaRPr lang="es-A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Bibliografía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71500" y="1285875"/>
            <a:ext cx="77041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600" dirty="0"/>
              <a:t>1- BLANCO A., “Química Biológica”, Ed. El Ateneo, 8a </a:t>
            </a:r>
            <a:r>
              <a:rPr lang="es-ES_tradnl" sz="1600" dirty="0" err="1"/>
              <a:t>edic</a:t>
            </a:r>
            <a:r>
              <a:rPr lang="es-ES_tradnl" sz="1600" dirty="0"/>
              <a:t>., Bs. As. (2007).</a:t>
            </a:r>
          </a:p>
          <a:p>
            <a:r>
              <a:rPr lang="es-ES_tradnl" sz="1600" dirty="0"/>
              <a:t>2- LEHNINGER, A.L., "Principios de Bioquímica", Ed. Omega, </a:t>
            </a:r>
            <a:r>
              <a:rPr lang="es-ES_tradnl" sz="1600" dirty="0" smtClean="0"/>
              <a:t>5ª </a:t>
            </a:r>
            <a:r>
              <a:rPr lang="es-ES_tradnl" sz="1600" dirty="0"/>
              <a:t>ed. </a:t>
            </a:r>
            <a:r>
              <a:rPr lang="es-ES_tradnl" sz="1600"/>
              <a:t>(</a:t>
            </a:r>
            <a:r>
              <a:rPr lang="es-ES_tradnl" sz="1600" smtClean="0"/>
              <a:t>2009).</a:t>
            </a:r>
            <a:endParaRPr lang="es-ES_tradnl" sz="1600" dirty="0"/>
          </a:p>
          <a:p>
            <a:r>
              <a:rPr lang="es-ES_tradnl" sz="1600" dirty="0"/>
              <a:t>3- LIM M.Y., “ Lo esencial en Metabolismo y Nutrición”, Ed. </a:t>
            </a:r>
            <a:r>
              <a:rPr lang="es-ES_tradnl" sz="1600" dirty="0" err="1"/>
              <a:t>Elsevier</a:t>
            </a:r>
            <a:r>
              <a:rPr lang="es-ES_tradnl" sz="1600" dirty="0"/>
              <a:t>, 3ra. ed., Barcelona (2010). </a:t>
            </a:r>
          </a:p>
          <a:p>
            <a:endParaRPr lang="es-ES_tradn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908" y="785794"/>
            <a:ext cx="5547827" cy="5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5247925" y="5214950"/>
            <a:ext cx="41104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(A)-Ácido graso saturado (18:00) </a:t>
            </a:r>
          </a:p>
          <a:p>
            <a:r>
              <a:rPr lang="es-ES" sz="1600" dirty="0" smtClean="0"/>
              <a:t>			(Esteárico) </a:t>
            </a:r>
          </a:p>
          <a:p>
            <a:r>
              <a:rPr lang="es-ES" sz="1600" dirty="0" smtClean="0"/>
              <a:t>(B)-Ácido graso mono-insaturado (18:1 </a:t>
            </a:r>
            <a:r>
              <a:rPr lang="es-ES" sz="1600" dirty="0" smtClean="0">
                <a:latin typeface="Symbol" pitchFamily="18" charset="2"/>
                <a:ea typeface="DejaVu Sans" pitchFamily="34" charset="0"/>
                <a:cs typeface="DejaVu Sans" pitchFamily="34" charset="0"/>
              </a:rPr>
              <a:t>D</a:t>
            </a:r>
            <a:r>
              <a:rPr lang="es-ES" sz="1600" baseline="30000" dirty="0" smtClean="0">
                <a:latin typeface="Symbol" pitchFamily="18" charset="2"/>
                <a:ea typeface="DejaVu Sans" pitchFamily="34" charset="0"/>
                <a:cs typeface="DejaVu Sans" pitchFamily="34" charset="0"/>
              </a:rPr>
              <a:t>9</a:t>
            </a:r>
            <a:r>
              <a:rPr lang="es-ES" sz="1600" dirty="0" smtClean="0"/>
              <a:t>) </a:t>
            </a:r>
          </a:p>
          <a:p>
            <a:r>
              <a:rPr lang="es-ES" sz="1600" dirty="0" smtClean="0"/>
              <a:t>			(Oleico) </a:t>
            </a:r>
          </a:p>
          <a:p>
            <a:endParaRPr lang="es-AR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423989"/>
            <a:ext cx="2714644" cy="361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5715008" y="0"/>
            <a:ext cx="44291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Lípidos Simples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</a:t>
            </a:r>
            <a:r>
              <a:rPr lang="es-AR" sz="2400" b="1" dirty="0" smtClean="0">
                <a:solidFill>
                  <a:srgbClr val="0000CC"/>
                </a:solidFill>
                <a:latin typeface="+mn-lt"/>
              </a:rPr>
              <a:t>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1040"/>
            <a:ext cx="8043027" cy="618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1071538" y="500042"/>
            <a:ext cx="6454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solidFill>
                  <a:srgbClr val="C00000"/>
                </a:solidFill>
              </a:rPr>
              <a:t>Nomenclatura de dobles enlaces de Ácidos grasos </a:t>
            </a:r>
            <a:endParaRPr lang="es-AR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73238"/>
            <a:ext cx="7812088" cy="3941762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ES_tradnl" sz="2400" b="1" u="sng" dirty="0" err="1" smtClean="0">
                <a:latin typeface="Arial" charset="0"/>
              </a:rPr>
              <a:t>Acidos</a:t>
            </a:r>
            <a:r>
              <a:rPr lang="es-ES_tradnl" sz="2400" b="1" u="sng" dirty="0" smtClean="0">
                <a:latin typeface="Arial" charset="0"/>
              </a:rPr>
              <a:t> grasos omega 3</a:t>
            </a:r>
            <a:r>
              <a:rPr lang="es-ES_tradnl" sz="2400" dirty="0" smtClean="0"/>
              <a:t> (</a:t>
            </a:r>
            <a:r>
              <a:rPr lang="es-ES_tradnl" sz="2400" dirty="0" smtClean="0">
                <a:latin typeface="Symbol" pitchFamily="18" charset="2"/>
              </a:rPr>
              <a:t>w=3):</a:t>
            </a:r>
            <a:r>
              <a:rPr lang="es-ES_tradnl" sz="2400" dirty="0" smtClean="0">
                <a:latin typeface="Arial" charset="0"/>
              </a:rPr>
              <a:t>El primer doble enlace se encuentra en el tercer carbono contando desde el extremo metílico (denominado omega)</a:t>
            </a:r>
          </a:p>
          <a:p>
            <a:pPr eaLnBrk="1" hangingPunct="1"/>
            <a:endParaRPr lang="es-ES_tradnl" sz="2400" dirty="0" smtClean="0">
              <a:latin typeface="Arial" charset="0"/>
            </a:endParaRPr>
          </a:p>
          <a:p>
            <a:pPr eaLnBrk="1" hangingPunct="1"/>
            <a:endParaRPr lang="es-ES_tradnl" sz="2400" dirty="0" smtClean="0">
              <a:latin typeface="Arial" charset="0"/>
            </a:endParaRPr>
          </a:p>
          <a:p>
            <a:pPr eaLnBrk="1" hangingPunct="1"/>
            <a:r>
              <a:rPr lang="es-ES_tradnl" sz="2400" b="1" u="sng" dirty="0" err="1" smtClean="0">
                <a:latin typeface="Arial" charset="0"/>
              </a:rPr>
              <a:t>Acidos</a:t>
            </a:r>
            <a:r>
              <a:rPr lang="es-ES_tradnl" sz="2400" b="1" u="sng" dirty="0" smtClean="0">
                <a:latin typeface="Arial" charset="0"/>
              </a:rPr>
              <a:t> grasos omega 6</a:t>
            </a:r>
            <a:r>
              <a:rPr lang="es-ES_tradnl" sz="2400" dirty="0" smtClean="0">
                <a:latin typeface="Arial" charset="0"/>
              </a:rPr>
              <a:t> (</a:t>
            </a:r>
            <a:r>
              <a:rPr lang="es-ES_tradnl" sz="2400" dirty="0" smtClean="0">
                <a:latin typeface="Symbol" pitchFamily="18" charset="2"/>
              </a:rPr>
              <a:t>w</a:t>
            </a:r>
            <a:r>
              <a:rPr lang="es-ES_tradnl" sz="2400" dirty="0" smtClean="0">
                <a:latin typeface="Arial" charset="0"/>
              </a:rPr>
              <a:t>=6):El primer doble enlace se encuentra en el sexto carbono contando desde el extremo metílico</a:t>
            </a:r>
          </a:p>
          <a:p>
            <a:pPr eaLnBrk="1" hangingPunct="1">
              <a:buFontTx/>
              <a:buNone/>
            </a:pPr>
            <a:endParaRPr lang="es-ES" sz="2800" dirty="0" smtClean="0">
              <a:latin typeface="Arial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sz="2800" b="1" dirty="0" smtClean="0">
                <a:solidFill>
                  <a:srgbClr val="C00000"/>
                </a:solidFill>
              </a:rPr>
              <a:t/>
            </a:r>
            <a:br>
              <a:rPr lang="es-ES_tradnl" sz="2800" b="1" dirty="0" smtClean="0">
                <a:solidFill>
                  <a:srgbClr val="C00000"/>
                </a:solidFill>
              </a:rPr>
            </a:br>
            <a:r>
              <a:rPr lang="es-ES_tradnl" sz="2800" b="1" dirty="0" smtClean="0">
                <a:solidFill>
                  <a:srgbClr val="C00000"/>
                </a:solidFill>
              </a:rPr>
              <a:t>ACIDOS GRASOS ESENCIALES</a:t>
            </a:r>
            <a:br>
              <a:rPr lang="es-ES_tradnl" sz="2800" b="1" dirty="0" smtClean="0">
                <a:solidFill>
                  <a:srgbClr val="C00000"/>
                </a:solidFill>
              </a:rPr>
            </a:br>
            <a:r>
              <a:rPr lang="es-ES_tradnl" sz="2800" b="1" dirty="0" smtClean="0">
                <a:solidFill>
                  <a:srgbClr val="0000CC"/>
                </a:solidFill>
              </a:rPr>
              <a:t>- </a:t>
            </a:r>
            <a:r>
              <a:rPr lang="es-ES_tradnl" sz="2400" b="1" dirty="0" smtClean="0">
                <a:solidFill>
                  <a:srgbClr val="0000CC"/>
                </a:solidFill>
              </a:rPr>
              <a:t>no son sintetizados por el organismo</a:t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r>
              <a:rPr lang="es-ES_tradnl" sz="2400" b="1" dirty="0" smtClean="0">
                <a:solidFill>
                  <a:srgbClr val="0000CC"/>
                </a:solidFill>
              </a:rPr>
              <a:t>- deben ser provistos con la dieta</a:t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r>
              <a:rPr lang="es-ES_tradnl" sz="2400" b="1" dirty="0" smtClean="0">
                <a:solidFill>
                  <a:srgbClr val="0000CC"/>
                </a:solidFill>
              </a:rPr>
              <a:t>- son </a:t>
            </a:r>
            <a:r>
              <a:rPr lang="es-ES_tradnl" sz="2400" b="1" dirty="0" err="1" smtClean="0">
                <a:solidFill>
                  <a:srgbClr val="0000CC"/>
                </a:solidFill>
              </a:rPr>
              <a:t>poliinsaturados</a:t>
            </a:r>
            <a:r>
              <a:rPr lang="es-ES_tradnl" sz="2400" b="1" dirty="0" smtClean="0">
                <a:solidFill>
                  <a:srgbClr val="0000CC"/>
                </a:solidFill>
              </a:rPr>
              <a:t/>
            </a:r>
            <a:br>
              <a:rPr lang="es-ES_tradnl" sz="2400" b="1" dirty="0" smtClean="0">
                <a:solidFill>
                  <a:srgbClr val="0000CC"/>
                </a:solidFill>
              </a:rPr>
            </a:br>
            <a:endParaRPr lang="es-ES" sz="2400" b="1" dirty="0" smtClean="0">
              <a:solidFill>
                <a:srgbClr val="0000CC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00063" y="4943315"/>
            <a:ext cx="7715250" cy="161582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/>
              <a:t>ACIDO LINOLEICO (18:2) ) (</a:t>
            </a:r>
            <a:r>
              <a:rPr lang="es-ES_tradnl" b="1" dirty="0">
                <a:latin typeface="Symbol" pitchFamily="18" charset="2"/>
              </a:rPr>
              <a:t>w 6,9</a:t>
            </a:r>
            <a:r>
              <a:rPr lang="es-ES_tradnl" b="1" dirty="0" smtClean="0">
                <a:latin typeface="Symbol" pitchFamily="18" charset="2"/>
              </a:rPr>
              <a:t>)</a:t>
            </a:r>
          </a:p>
          <a:p>
            <a:pPr>
              <a:spcBef>
                <a:spcPct val="50000"/>
              </a:spcBef>
            </a:pPr>
            <a:endParaRPr lang="es-ES" b="1" dirty="0"/>
          </a:p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rgbClr val="C00000"/>
                </a:solidFill>
              </a:rPr>
              <a:t>Recomendación: que los 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 esenciales</a:t>
            </a:r>
          </a:p>
          <a:p>
            <a:pPr>
              <a:spcBef>
                <a:spcPct val="50000"/>
              </a:spcBef>
            </a:pPr>
            <a:r>
              <a:rPr lang="es-ES_tradnl" b="1" dirty="0" smtClean="0">
                <a:solidFill>
                  <a:srgbClr val="C00000"/>
                </a:solidFill>
              </a:rPr>
              <a:t>sean el 1% </a:t>
            </a:r>
            <a:r>
              <a:rPr lang="es-ES_tradnl" b="1" dirty="0">
                <a:solidFill>
                  <a:srgbClr val="C00000"/>
                </a:solidFill>
              </a:rPr>
              <a:t>del valor calórico de la </a:t>
            </a:r>
            <a:r>
              <a:rPr lang="es-ES_tradnl" b="1" dirty="0" smtClean="0">
                <a:solidFill>
                  <a:srgbClr val="C00000"/>
                </a:solidFill>
              </a:rPr>
              <a:t>dieta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00063" y="2987675"/>
            <a:ext cx="4752975" cy="3698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ACIDO LINOLENICO (18:3) (</a:t>
            </a:r>
            <a:r>
              <a:rPr lang="es-ES_tradnl" b="1">
                <a:latin typeface="Symbol" pitchFamily="18" charset="2"/>
              </a:rPr>
              <a:t>w 3,6,9)</a:t>
            </a:r>
            <a:endParaRPr lang="es-ES" b="1"/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4572008"/>
            <a:ext cx="355282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57174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sz="2800" b="1" smtClean="0">
                <a:solidFill>
                  <a:srgbClr val="C00000"/>
                </a:solidFill>
              </a:rPr>
            </a:br>
            <a:r>
              <a:rPr lang="es-ES_tradnl" sz="2800" b="1" smtClean="0">
                <a:solidFill>
                  <a:srgbClr val="0000CC"/>
                </a:solidFill>
              </a:rPr>
              <a:t>Ácidos grasos poliinsaturados</a:t>
            </a:r>
            <a:br>
              <a:rPr lang="es-ES_tradnl" sz="2800" b="1" smtClean="0">
                <a:solidFill>
                  <a:srgbClr val="0000CC"/>
                </a:solidFill>
              </a:rPr>
            </a:br>
            <a:r>
              <a:rPr lang="es-ES_tradnl" sz="2400" b="1" smtClean="0">
                <a:solidFill>
                  <a:srgbClr val="0000CC"/>
                </a:solidFill>
              </a:rPr>
              <a:t>Importancia en la dieta</a:t>
            </a:r>
            <a:endParaRPr lang="es-ES" sz="2400" b="1" smtClean="0">
              <a:solidFill>
                <a:srgbClr val="0000CC"/>
              </a:solidFill>
            </a:endParaRPr>
          </a:p>
        </p:txBody>
      </p:sp>
      <p:pic>
        <p:nvPicPr>
          <p:cNvPr id="9219" name="Picture 7" descr="Omega fatty acids 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71625"/>
            <a:ext cx="3429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/>
          <p:nvPr/>
        </p:nvSpPr>
        <p:spPr>
          <a:xfrm>
            <a:off x="0" y="1785938"/>
            <a:ext cx="5675313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rica en AG poliinsaturados (</a:t>
            </a:r>
            <a:r>
              <a:rPr lang="es-ES_tradnl" sz="2000" b="1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cis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(1-2% del total de calorías)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aceites vegetales y de semillas (colza, nuez)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pescado graso (salmón, caballa, arenque) </a:t>
            </a:r>
            <a:endParaRPr lang="es-ES_tradnl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colesterol en sangre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nivel de TG en plasma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Factor preventivo de aterosclerosis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Protegen de enfermedad coronaria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presión arterial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Efecto regulador del metabolismo de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Lipoproteínas del plasma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(disminuyen la producción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y aumentan la degradación de las LDL)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858016" y="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C00000"/>
                </a:solidFill>
                <a:latin typeface="Comic Sans MS" pitchFamily="66" charset="0"/>
              </a:rPr>
              <a:t>Para recordar….!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6195</TotalTime>
  <Words>2745</Words>
  <Application>Microsoft Office PowerPoint</Application>
  <PresentationFormat>Presentación en pantalla (4:3)</PresentationFormat>
  <Paragraphs>748</Paragraphs>
  <Slides>58</Slides>
  <Notes>3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5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 ACIDOS GRASOS ESENCIALES - no son sintetizados por el organismo - deben ser provistos con la dieta - son poliinsaturados </vt:lpstr>
      <vt:lpstr>ACIDOS GRASOS ESENCIALES Ácidos grasos poliinsaturados Importancia en la dieta</vt:lpstr>
      <vt:lpstr>Diapositiva 10</vt:lpstr>
      <vt:lpstr>Ácidos grasos naturales - ejemplos</vt:lpstr>
      <vt:lpstr>Diapositiva 12</vt:lpstr>
      <vt:lpstr>Diapositiva 13</vt:lpstr>
      <vt:lpstr>Diapositiva 14</vt:lpstr>
      <vt:lpstr>Diapositiva 15</vt:lpstr>
      <vt:lpstr> Digestión y Absorción de los Lípidos </vt:lpstr>
      <vt:lpstr>Diapositiva 17</vt:lpstr>
      <vt:lpstr>Diapositiva 18</vt:lpstr>
      <vt:lpstr>Digestión de los Lípidos Órganos que intervienen</vt:lpstr>
      <vt:lpstr> Digestión de los Lípidos Enzimas digestivas </vt:lpstr>
      <vt:lpstr>Sales biliares  Función</vt:lpstr>
      <vt:lpstr>Sales biliares y emulsión de grasas</vt:lpstr>
      <vt:lpstr>Sales biliares y emulsión de grasas</vt:lpstr>
      <vt:lpstr>Diapositiva 24</vt:lpstr>
      <vt:lpstr>Diapositiva 25</vt:lpstr>
      <vt:lpstr>Diapositiva 26</vt:lpstr>
      <vt:lpstr> Digestión de los Lípidos Enzimas digestivas </vt:lpstr>
      <vt:lpstr>Diapositiva 28</vt:lpstr>
      <vt:lpstr>Digestión de Fosfolípidos</vt:lpstr>
      <vt:lpstr>Diapositiva 30</vt:lpstr>
      <vt:lpstr>Diapositiva 31</vt:lpstr>
      <vt:lpstr>Diapositiva 32</vt:lpstr>
      <vt:lpstr>Absorción de los productos de la digestión de Triglicéridos</vt:lpstr>
      <vt:lpstr>Biosíntesis de TG en el enterocito </vt:lpstr>
      <vt:lpstr>Diapositiva 35</vt:lpstr>
      <vt:lpstr>Diapositiva 36</vt:lpstr>
      <vt:lpstr>Diapositiva 37</vt:lpstr>
      <vt:lpstr>Diapositiva 38</vt:lpstr>
      <vt:lpstr>Diapositiva 39</vt:lpstr>
      <vt:lpstr>LIPOPROTEÍNAS QUILOMICRON  Estructura</vt:lpstr>
      <vt:lpstr>LIPOPROTEINAS</vt:lpstr>
      <vt:lpstr>Diapositiva 42</vt:lpstr>
      <vt:lpstr>Diapositiva 43</vt:lpstr>
      <vt:lpstr>Diapositiva 44</vt:lpstr>
      <vt:lpstr>Diapositiva 45</vt:lpstr>
      <vt:lpstr>Apolipoproteínas</vt:lpstr>
      <vt:lpstr>Diapositiva 47</vt:lpstr>
      <vt:lpstr>Acción de la Lipoprotein lipasa (LPL) y  Lipasa hepatica (LH)</vt:lpstr>
      <vt:lpstr>Esterificación del colesterol (ACAT) intracelular </vt:lpstr>
      <vt:lpstr>Acción de  Lecitin Colesterol Acil Transferasa (LCAT) en HDL</vt:lpstr>
      <vt:lpstr>Diapositiva 51</vt:lpstr>
      <vt:lpstr>ATEROSCLEROSIS</vt:lpstr>
      <vt:lpstr>Diapositiva 53</vt:lpstr>
      <vt:lpstr>Diapositiva 54</vt:lpstr>
      <vt:lpstr>Diapositiva 55</vt:lpstr>
      <vt:lpstr>Diapositiva 56</vt:lpstr>
      <vt:lpstr>Diapositiva 57</vt:lpstr>
      <vt:lpstr>Diapositiva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357</cp:revision>
  <dcterms:created xsi:type="dcterms:W3CDTF">2014-09-25T22:58:13Z</dcterms:created>
  <dcterms:modified xsi:type="dcterms:W3CDTF">2018-05-21T15:25:55Z</dcterms:modified>
</cp:coreProperties>
</file>